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34"/>
  </p:notes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7" r:id="rId18"/>
    <p:sldId id="278" r:id="rId19"/>
    <p:sldId id="283" r:id="rId20"/>
    <p:sldId id="284" r:id="rId21"/>
    <p:sldId id="285" r:id="rId22"/>
    <p:sldId id="286" r:id="rId23"/>
    <p:sldId id="288" r:id="rId24"/>
    <p:sldId id="289" r:id="rId25"/>
    <p:sldId id="290" r:id="rId26"/>
    <p:sldId id="291" r:id="rId27"/>
    <p:sldId id="292" r:id="rId28"/>
    <p:sldId id="293" r:id="rId29"/>
    <p:sldId id="294" r:id="rId30"/>
    <p:sldId id="295" r:id="rId31"/>
    <p:sldId id="296" r:id="rId32"/>
    <p:sldId id="297" r:id="rId33"/>
  </p:sldIdLst>
  <p:sldSz cx="12192000" cy="6858000"/>
  <p:notesSz cx="6858000" cy="9144000"/>
  <p:defaultText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EE2"/>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CF783D-7263-475E-B3C8-70FE8B15DE8C}" v="143" dt="2024-05-02T05:38:15.399"/>
  </p1510:revLst>
</p1510:revInfo>
</file>

<file path=ppt/tableStyles.xml><?xml version="1.0" encoding="utf-8"?>
<a:tblStyleLst xmlns:a="http://schemas.openxmlformats.org/drawingml/2006/main" def="{5C22544A-7EE6-4342-B048-85BDC9FD1C3A}">
  <a:tblStyle styleId="{5C22544A-7EE6-4342-B048-85BDC9FD1C3A}" styleName="نمط متوسط 2 - تميي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النمط الفاتح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النمط الفاتح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نمط فاتح 3 - تمييز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نمط فاتح 3 - تمييز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نمط فاتح 3 - تميي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281" autoAdjust="0"/>
    <p:restoredTop sz="94660"/>
  </p:normalViewPr>
  <p:slideViewPr>
    <p:cSldViewPr snapToGrid="0">
      <p:cViewPr varScale="1">
        <p:scale>
          <a:sx n="78" d="100"/>
          <a:sy n="78"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EG"/>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C314819-81C9-4B90-BAEE-508FAF3A9C64}" type="datetimeFigureOut">
              <a:rPr lang="ar-EG" smtClean="0"/>
              <a:t>24/10/1445</a:t>
            </a:fld>
            <a:endParaRPr lang="ar-EG"/>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EG"/>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EG"/>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2551A2C-A0A0-4629-A845-8A7D53A0A6AA}" type="slidenum">
              <a:rPr lang="ar-EG" smtClean="0"/>
              <a:t>‹#›</a:t>
            </a:fld>
            <a:endParaRPr lang="ar-EG"/>
          </a:p>
        </p:txBody>
      </p:sp>
    </p:spTree>
    <p:extLst>
      <p:ext uri="{BB962C8B-B14F-4D97-AF65-F5344CB8AC3E}">
        <p14:creationId xmlns:p14="http://schemas.microsoft.com/office/powerpoint/2010/main" val="223127512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EG" dirty="0"/>
          </a:p>
        </p:txBody>
      </p:sp>
      <p:sp>
        <p:nvSpPr>
          <p:cNvPr id="4" name="عنصر نائب لرقم الشريحة 3"/>
          <p:cNvSpPr>
            <a:spLocks noGrp="1"/>
          </p:cNvSpPr>
          <p:nvPr>
            <p:ph type="sldNum" sz="quarter" idx="5"/>
          </p:nvPr>
        </p:nvSpPr>
        <p:spPr/>
        <p:txBody>
          <a:bodyPr/>
          <a:lstStyle/>
          <a:p>
            <a:fld id="{C2551A2C-A0A0-4629-A845-8A7D53A0A6AA}" type="slidenum">
              <a:rPr lang="ar-EG" smtClean="0"/>
              <a:t>9</a:t>
            </a:fld>
            <a:endParaRPr lang="ar-EG"/>
          </a:p>
        </p:txBody>
      </p:sp>
    </p:spTree>
    <p:extLst>
      <p:ext uri="{BB962C8B-B14F-4D97-AF65-F5344CB8AC3E}">
        <p14:creationId xmlns:p14="http://schemas.microsoft.com/office/powerpoint/2010/main" val="3883547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085B57D-B576-A210-5B6A-59415709290A}"/>
              </a:ext>
            </a:extLst>
          </p:cNvPr>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endParaRPr lang="ar-EG"/>
          </a:p>
        </p:txBody>
      </p:sp>
      <p:sp>
        <p:nvSpPr>
          <p:cNvPr id="3" name="عنوان فرعي 2">
            <a:extLst>
              <a:ext uri="{FF2B5EF4-FFF2-40B4-BE49-F238E27FC236}">
                <a16:creationId xmlns:a16="http://schemas.microsoft.com/office/drawing/2014/main" id="{C3400F66-0FAC-383E-D6D5-A287B93469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ar-EG"/>
          </a:p>
        </p:txBody>
      </p:sp>
      <p:sp>
        <p:nvSpPr>
          <p:cNvPr id="4" name="عنصر نائب للتاريخ 3">
            <a:extLst>
              <a:ext uri="{FF2B5EF4-FFF2-40B4-BE49-F238E27FC236}">
                <a16:creationId xmlns:a16="http://schemas.microsoft.com/office/drawing/2014/main" id="{F8F94F38-881B-2796-D50D-EC7D55A9857A}"/>
              </a:ext>
            </a:extLst>
          </p:cNvPr>
          <p:cNvSpPr>
            <a:spLocks noGrp="1"/>
          </p:cNvSpPr>
          <p:nvPr>
            <p:ph type="dt" sz="half" idx="10"/>
          </p:nvPr>
        </p:nvSpPr>
        <p:spPr/>
        <p:txBody>
          <a:bodyPr/>
          <a:lstStyle/>
          <a:p>
            <a:fld id="{E076468C-BBC1-4F0A-A92A-7E342AEF1044}" type="datetimeFigureOut">
              <a:rPr lang="ar-EG" smtClean="0"/>
              <a:t>24/10/1445</a:t>
            </a:fld>
            <a:endParaRPr lang="ar-EG"/>
          </a:p>
        </p:txBody>
      </p:sp>
      <p:sp>
        <p:nvSpPr>
          <p:cNvPr id="5" name="عنصر نائب للتذييل 4">
            <a:extLst>
              <a:ext uri="{FF2B5EF4-FFF2-40B4-BE49-F238E27FC236}">
                <a16:creationId xmlns:a16="http://schemas.microsoft.com/office/drawing/2014/main" id="{5C4D05F5-80CB-99AF-0507-7F095868B9D0}"/>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7FE73949-462E-C08E-34F2-02B6E3FE2443}"/>
              </a:ext>
            </a:extLst>
          </p:cNvPr>
          <p:cNvSpPr>
            <a:spLocks noGrp="1"/>
          </p:cNvSpPr>
          <p:nvPr>
            <p:ph type="sldNum" sz="quarter" idx="12"/>
          </p:nvPr>
        </p:nvSpPr>
        <p:spPr/>
        <p:txBody>
          <a:bodyPr/>
          <a:lstStyle/>
          <a:p>
            <a:fld id="{D1946E6A-CC97-42B1-8900-04BB1AD3CA20}" type="slidenum">
              <a:rPr lang="ar-EG" smtClean="0"/>
              <a:t>‹#›</a:t>
            </a:fld>
            <a:endParaRPr lang="ar-EG"/>
          </a:p>
        </p:txBody>
      </p:sp>
    </p:spTree>
    <p:extLst>
      <p:ext uri="{BB962C8B-B14F-4D97-AF65-F5344CB8AC3E}">
        <p14:creationId xmlns:p14="http://schemas.microsoft.com/office/powerpoint/2010/main" val="3728827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2066C70-DC43-84F9-3072-09D46A31B574}"/>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عنوان العمودي 2">
            <a:extLst>
              <a:ext uri="{FF2B5EF4-FFF2-40B4-BE49-F238E27FC236}">
                <a16:creationId xmlns:a16="http://schemas.microsoft.com/office/drawing/2014/main" id="{3E75917B-75C0-E6AA-3C17-4339B405830D}"/>
              </a:ext>
            </a:extLst>
          </p:cNvPr>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ABCFA3E2-9950-AD4A-11C3-456EF2F96CE6}"/>
              </a:ext>
            </a:extLst>
          </p:cNvPr>
          <p:cNvSpPr>
            <a:spLocks noGrp="1"/>
          </p:cNvSpPr>
          <p:nvPr>
            <p:ph type="dt" sz="half" idx="10"/>
          </p:nvPr>
        </p:nvSpPr>
        <p:spPr/>
        <p:txBody>
          <a:bodyPr/>
          <a:lstStyle/>
          <a:p>
            <a:fld id="{E076468C-BBC1-4F0A-A92A-7E342AEF1044}" type="datetimeFigureOut">
              <a:rPr lang="ar-EG" smtClean="0"/>
              <a:t>24/10/1445</a:t>
            </a:fld>
            <a:endParaRPr lang="ar-EG"/>
          </a:p>
        </p:txBody>
      </p:sp>
      <p:sp>
        <p:nvSpPr>
          <p:cNvPr id="5" name="عنصر نائب للتذييل 4">
            <a:extLst>
              <a:ext uri="{FF2B5EF4-FFF2-40B4-BE49-F238E27FC236}">
                <a16:creationId xmlns:a16="http://schemas.microsoft.com/office/drawing/2014/main" id="{BD7BA92A-3B9B-0667-829B-872AE569E209}"/>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DD656C6E-52E8-3AAB-CDD6-F3F6A6D7B903}"/>
              </a:ext>
            </a:extLst>
          </p:cNvPr>
          <p:cNvSpPr>
            <a:spLocks noGrp="1"/>
          </p:cNvSpPr>
          <p:nvPr>
            <p:ph type="sldNum" sz="quarter" idx="12"/>
          </p:nvPr>
        </p:nvSpPr>
        <p:spPr/>
        <p:txBody>
          <a:bodyPr/>
          <a:lstStyle/>
          <a:p>
            <a:fld id="{D1946E6A-CC97-42B1-8900-04BB1AD3CA20}" type="slidenum">
              <a:rPr lang="ar-EG" smtClean="0"/>
              <a:t>‹#›</a:t>
            </a:fld>
            <a:endParaRPr lang="ar-EG"/>
          </a:p>
        </p:txBody>
      </p:sp>
    </p:spTree>
    <p:extLst>
      <p:ext uri="{BB962C8B-B14F-4D97-AF65-F5344CB8AC3E}">
        <p14:creationId xmlns:p14="http://schemas.microsoft.com/office/powerpoint/2010/main" val="134125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F9FA3820-2615-C43B-26F7-C2160A227F9A}"/>
              </a:ext>
            </a:extLst>
          </p:cNvPr>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endParaRPr lang="ar-EG"/>
          </a:p>
        </p:txBody>
      </p:sp>
      <p:sp>
        <p:nvSpPr>
          <p:cNvPr id="3" name="عنصر نائب للعنوان العمودي 2">
            <a:extLst>
              <a:ext uri="{FF2B5EF4-FFF2-40B4-BE49-F238E27FC236}">
                <a16:creationId xmlns:a16="http://schemas.microsoft.com/office/drawing/2014/main" id="{30B35D99-A439-24A6-A7AD-840A81C1A9AB}"/>
              </a:ext>
            </a:extLst>
          </p:cNvPr>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44680C07-8847-67FE-629C-610758951794}"/>
              </a:ext>
            </a:extLst>
          </p:cNvPr>
          <p:cNvSpPr>
            <a:spLocks noGrp="1"/>
          </p:cNvSpPr>
          <p:nvPr>
            <p:ph type="dt" sz="half" idx="10"/>
          </p:nvPr>
        </p:nvSpPr>
        <p:spPr/>
        <p:txBody>
          <a:bodyPr/>
          <a:lstStyle/>
          <a:p>
            <a:fld id="{E076468C-BBC1-4F0A-A92A-7E342AEF1044}" type="datetimeFigureOut">
              <a:rPr lang="ar-EG" smtClean="0"/>
              <a:t>24/10/1445</a:t>
            </a:fld>
            <a:endParaRPr lang="ar-EG"/>
          </a:p>
        </p:txBody>
      </p:sp>
      <p:sp>
        <p:nvSpPr>
          <p:cNvPr id="5" name="عنصر نائب للتذييل 4">
            <a:extLst>
              <a:ext uri="{FF2B5EF4-FFF2-40B4-BE49-F238E27FC236}">
                <a16:creationId xmlns:a16="http://schemas.microsoft.com/office/drawing/2014/main" id="{45E19051-7388-5022-F79F-5825ECEBFC77}"/>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8771957C-9046-CBEC-04C5-A8A1B7E20587}"/>
              </a:ext>
            </a:extLst>
          </p:cNvPr>
          <p:cNvSpPr>
            <a:spLocks noGrp="1"/>
          </p:cNvSpPr>
          <p:nvPr>
            <p:ph type="sldNum" sz="quarter" idx="12"/>
          </p:nvPr>
        </p:nvSpPr>
        <p:spPr/>
        <p:txBody>
          <a:bodyPr/>
          <a:lstStyle/>
          <a:p>
            <a:fld id="{D1946E6A-CC97-42B1-8900-04BB1AD3CA20}" type="slidenum">
              <a:rPr lang="ar-EG" smtClean="0"/>
              <a:t>‹#›</a:t>
            </a:fld>
            <a:endParaRPr lang="ar-EG"/>
          </a:p>
        </p:txBody>
      </p:sp>
    </p:spTree>
    <p:extLst>
      <p:ext uri="{BB962C8B-B14F-4D97-AF65-F5344CB8AC3E}">
        <p14:creationId xmlns:p14="http://schemas.microsoft.com/office/powerpoint/2010/main" val="3276448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064AECF3-CF1F-940D-3DEB-694657DB0352}"/>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محتوى 2">
            <a:extLst>
              <a:ext uri="{FF2B5EF4-FFF2-40B4-BE49-F238E27FC236}">
                <a16:creationId xmlns:a16="http://schemas.microsoft.com/office/drawing/2014/main" id="{5A0D80C4-9B8F-6BB3-3363-684F67845806}"/>
              </a:ext>
            </a:extLst>
          </p:cNvPr>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C88C571F-A6DD-409B-A07D-2E9238856A37}"/>
              </a:ext>
            </a:extLst>
          </p:cNvPr>
          <p:cNvSpPr>
            <a:spLocks noGrp="1"/>
          </p:cNvSpPr>
          <p:nvPr>
            <p:ph type="dt" sz="half" idx="10"/>
          </p:nvPr>
        </p:nvSpPr>
        <p:spPr/>
        <p:txBody>
          <a:bodyPr/>
          <a:lstStyle/>
          <a:p>
            <a:fld id="{E076468C-BBC1-4F0A-A92A-7E342AEF1044}" type="datetimeFigureOut">
              <a:rPr lang="ar-EG" smtClean="0"/>
              <a:t>24/10/1445</a:t>
            </a:fld>
            <a:endParaRPr lang="ar-EG"/>
          </a:p>
        </p:txBody>
      </p:sp>
      <p:sp>
        <p:nvSpPr>
          <p:cNvPr id="5" name="عنصر نائب للتذييل 4">
            <a:extLst>
              <a:ext uri="{FF2B5EF4-FFF2-40B4-BE49-F238E27FC236}">
                <a16:creationId xmlns:a16="http://schemas.microsoft.com/office/drawing/2014/main" id="{EA4D3F9D-DEFE-E322-992F-56BEFFCFF16E}"/>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A6198FBE-AAB1-B0E2-F87A-0D10D49DDD73}"/>
              </a:ext>
            </a:extLst>
          </p:cNvPr>
          <p:cNvSpPr>
            <a:spLocks noGrp="1"/>
          </p:cNvSpPr>
          <p:nvPr>
            <p:ph type="sldNum" sz="quarter" idx="12"/>
          </p:nvPr>
        </p:nvSpPr>
        <p:spPr/>
        <p:txBody>
          <a:bodyPr/>
          <a:lstStyle/>
          <a:p>
            <a:fld id="{D1946E6A-CC97-42B1-8900-04BB1AD3CA20}" type="slidenum">
              <a:rPr lang="ar-EG" smtClean="0"/>
              <a:t>‹#›</a:t>
            </a:fld>
            <a:endParaRPr lang="ar-EG"/>
          </a:p>
        </p:txBody>
      </p:sp>
    </p:spTree>
    <p:extLst>
      <p:ext uri="{BB962C8B-B14F-4D97-AF65-F5344CB8AC3E}">
        <p14:creationId xmlns:p14="http://schemas.microsoft.com/office/powerpoint/2010/main" val="987244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2C46C1A5-4BAA-F02C-2889-E23C8C40CE6A}"/>
              </a:ext>
            </a:extLst>
          </p:cNvPr>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endParaRPr lang="ar-EG"/>
          </a:p>
        </p:txBody>
      </p:sp>
      <p:sp>
        <p:nvSpPr>
          <p:cNvPr id="3" name="عنصر نائب للنص 2">
            <a:extLst>
              <a:ext uri="{FF2B5EF4-FFF2-40B4-BE49-F238E27FC236}">
                <a16:creationId xmlns:a16="http://schemas.microsoft.com/office/drawing/2014/main" id="{7D683CEA-AEDD-5066-2C4C-CCC6B9753A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ar-SA"/>
              <a:t>انقر لتحرير أنماط نص الشكل الرئيسي</a:t>
            </a:r>
          </a:p>
        </p:txBody>
      </p:sp>
      <p:sp>
        <p:nvSpPr>
          <p:cNvPr id="4" name="عنصر نائب للتاريخ 3">
            <a:extLst>
              <a:ext uri="{FF2B5EF4-FFF2-40B4-BE49-F238E27FC236}">
                <a16:creationId xmlns:a16="http://schemas.microsoft.com/office/drawing/2014/main" id="{C4583767-68FF-E84B-5870-474930EA3999}"/>
              </a:ext>
            </a:extLst>
          </p:cNvPr>
          <p:cNvSpPr>
            <a:spLocks noGrp="1"/>
          </p:cNvSpPr>
          <p:nvPr>
            <p:ph type="dt" sz="half" idx="10"/>
          </p:nvPr>
        </p:nvSpPr>
        <p:spPr/>
        <p:txBody>
          <a:bodyPr/>
          <a:lstStyle/>
          <a:p>
            <a:fld id="{E076468C-BBC1-4F0A-A92A-7E342AEF1044}" type="datetimeFigureOut">
              <a:rPr lang="ar-EG" smtClean="0"/>
              <a:t>24/10/1445</a:t>
            </a:fld>
            <a:endParaRPr lang="ar-EG"/>
          </a:p>
        </p:txBody>
      </p:sp>
      <p:sp>
        <p:nvSpPr>
          <p:cNvPr id="5" name="عنصر نائب للتذييل 4">
            <a:extLst>
              <a:ext uri="{FF2B5EF4-FFF2-40B4-BE49-F238E27FC236}">
                <a16:creationId xmlns:a16="http://schemas.microsoft.com/office/drawing/2014/main" id="{F9D44629-FCD5-1851-6A60-674C409C4B45}"/>
              </a:ext>
            </a:extLst>
          </p:cNvPr>
          <p:cNvSpPr>
            <a:spLocks noGrp="1"/>
          </p:cNvSpPr>
          <p:nvPr>
            <p:ph type="ftr" sz="quarter" idx="11"/>
          </p:nvPr>
        </p:nvSpPr>
        <p:spPr/>
        <p:txBody>
          <a:bodyPr/>
          <a:lstStyle/>
          <a:p>
            <a:endParaRPr lang="ar-EG"/>
          </a:p>
        </p:txBody>
      </p:sp>
      <p:sp>
        <p:nvSpPr>
          <p:cNvPr id="6" name="عنصر نائب لرقم الشريحة 5">
            <a:extLst>
              <a:ext uri="{FF2B5EF4-FFF2-40B4-BE49-F238E27FC236}">
                <a16:creationId xmlns:a16="http://schemas.microsoft.com/office/drawing/2014/main" id="{9B8E26D2-AE3A-D743-1749-D297E2221474}"/>
              </a:ext>
            </a:extLst>
          </p:cNvPr>
          <p:cNvSpPr>
            <a:spLocks noGrp="1"/>
          </p:cNvSpPr>
          <p:nvPr>
            <p:ph type="sldNum" sz="quarter" idx="12"/>
          </p:nvPr>
        </p:nvSpPr>
        <p:spPr/>
        <p:txBody>
          <a:bodyPr/>
          <a:lstStyle/>
          <a:p>
            <a:fld id="{D1946E6A-CC97-42B1-8900-04BB1AD3CA20}" type="slidenum">
              <a:rPr lang="ar-EG" smtClean="0"/>
              <a:t>‹#›</a:t>
            </a:fld>
            <a:endParaRPr lang="ar-EG"/>
          </a:p>
        </p:txBody>
      </p:sp>
    </p:spTree>
    <p:extLst>
      <p:ext uri="{BB962C8B-B14F-4D97-AF65-F5344CB8AC3E}">
        <p14:creationId xmlns:p14="http://schemas.microsoft.com/office/powerpoint/2010/main" val="519415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C0946F5-7EAB-CB1C-625E-9DAEDC250886}"/>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محتوى 2">
            <a:extLst>
              <a:ext uri="{FF2B5EF4-FFF2-40B4-BE49-F238E27FC236}">
                <a16:creationId xmlns:a16="http://schemas.microsoft.com/office/drawing/2014/main" id="{16BA513A-6F98-90EC-9BFE-1A8840A0DBC8}"/>
              </a:ext>
            </a:extLst>
          </p:cNvPr>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محتوى 3">
            <a:extLst>
              <a:ext uri="{FF2B5EF4-FFF2-40B4-BE49-F238E27FC236}">
                <a16:creationId xmlns:a16="http://schemas.microsoft.com/office/drawing/2014/main" id="{C7CA4B4F-EB9D-DC1C-26F1-3BDDCC2BC7D1}"/>
              </a:ext>
            </a:extLst>
          </p:cNvPr>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5" name="عنصر نائب للتاريخ 4">
            <a:extLst>
              <a:ext uri="{FF2B5EF4-FFF2-40B4-BE49-F238E27FC236}">
                <a16:creationId xmlns:a16="http://schemas.microsoft.com/office/drawing/2014/main" id="{C5B5C2B6-9FF4-E2AF-5161-6D98FD03A555}"/>
              </a:ext>
            </a:extLst>
          </p:cNvPr>
          <p:cNvSpPr>
            <a:spLocks noGrp="1"/>
          </p:cNvSpPr>
          <p:nvPr>
            <p:ph type="dt" sz="half" idx="10"/>
          </p:nvPr>
        </p:nvSpPr>
        <p:spPr/>
        <p:txBody>
          <a:bodyPr/>
          <a:lstStyle/>
          <a:p>
            <a:fld id="{E076468C-BBC1-4F0A-A92A-7E342AEF1044}" type="datetimeFigureOut">
              <a:rPr lang="ar-EG" smtClean="0"/>
              <a:t>24/10/1445</a:t>
            </a:fld>
            <a:endParaRPr lang="ar-EG"/>
          </a:p>
        </p:txBody>
      </p:sp>
      <p:sp>
        <p:nvSpPr>
          <p:cNvPr id="6" name="عنصر نائب للتذييل 5">
            <a:extLst>
              <a:ext uri="{FF2B5EF4-FFF2-40B4-BE49-F238E27FC236}">
                <a16:creationId xmlns:a16="http://schemas.microsoft.com/office/drawing/2014/main" id="{D936E084-65A7-CE36-8901-ADE95DCF3B66}"/>
              </a:ext>
            </a:extLst>
          </p:cNvPr>
          <p:cNvSpPr>
            <a:spLocks noGrp="1"/>
          </p:cNvSpPr>
          <p:nvPr>
            <p:ph type="ftr" sz="quarter" idx="11"/>
          </p:nvPr>
        </p:nvSpPr>
        <p:spPr/>
        <p:txBody>
          <a:bodyPr/>
          <a:lstStyle/>
          <a:p>
            <a:endParaRPr lang="ar-EG"/>
          </a:p>
        </p:txBody>
      </p:sp>
      <p:sp>
        <p:nvSpPr>
          <p:cNvPr id="7" name="عنصر نائب لرقم الشريحة 6">
            <a:extLst>
              <a:ext uri="{FF2B5EF4-FFF2-40B4-BE49-F238E27FC236}">
                <a16:creationId xmlns:a16="http://schemas.microsoft.com/office/drawing/2014/main" id="{6ABDC264-9BA1-FB70-5E4C-02E33889ACA1}"/>
              </a:ext>
            </a:extLst>
          </p:cNvPr>
          <p:cNvSpPr>
            <a:spLocks noGrp="1"/>
          </p:cNvSpPr>
          <p:nvPr>
            <p:ph type="sldNum" sz="quarter" idx="12"/>
          </p:nvPr>
        </p:nvSpPr>
        <p:spPr/>
        <p:txBody>
          <a:bodyPr/>
          <a:lstStyle/>
          <a:p>
            <a:fld id="{D1946E6A-CC97-42B1-8900-04BB1AD3CA20}" type="slidenum">
              <a:rPr lang="ar-EG" smtClean="0"/>
              <a:t>‹#›</a:t>
            </a:fld>
            <a:endParaRPr lang="ar-EG"/>
          </a:p>
        </p:txBody>
      </p:sp>
    </p:spTree>
    <p:extLst>
      <p:ext uri="{BB962C8B-B14F-4D97-AF65-F5344CB8AC3E}">
        <p14:creationId xmlns:p14="http://schemas.microsoft.com/office/powerpoint/2010/main" val="3820778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114A6C4-8ECD-1B3D-7575-47F63B3CE5FE}"/>
              </a:ext>
            </a:extLst>
          </p:cNvPr>
          <p:cNvSpPr>
            <a:spLocks noGrp="1"/>
          </p:cNvSpPr>
          <p:nvPr>
            <p:ph type="title"/>
          </p:nvPr>
        </p:nvSpPr>
        <p:spPr>
          <a:xfrm>
            <a:off x="839788" y="365125"/>
            <a:ext cx="10515600" cy="1325563"/>
          </a:xfrm>
        </p:spPr>
        <p:txBody>
          <a:bodyPr/>
          <a:lstStyle/>
          <a:p>
            <a:r>
              <a:rPr lang="ar-SA"/>
              <a:t>انقر لتحرير نمط عنوان الشكل الرئيسي</a:t>
            </a:r>
            <a:endParaRPr lang="ar-EG"/>
          </a:p>
        </p:txBody>
      </p:sp>
      <p:sp>
        <p:nvSpPr>
          <p:cNvPr id="3" name="عنصر نائب للنص 2">
            <a:extLst>
              <a:ext uri="{FF2B5EF4-FFF2-40B4-BE49-F238E27FC236}">
                <a16:creationId xmlns:a16="http://schemas.microsoft.com/office/drawing/2014/main" id="{FC83F9C0-8E8A-A9FD-853E-B4C9574FAA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عنصر نائب للمحتوى 3">
            <a:extLst>
              <a:ext uri="{FF2B5EF4-FFF2-40B4-BE49-F238E27FC236}">
                <a16:creationId xmlns:a16="http://schemas.microsoft.com/office/drawing/2014/main" id="{FEBB3253-A72C-F5A7-B9BA-1F9D40EF13DB}"/>
              </a:ext>
            </a:extLst>
          </p:cNvPr>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5" name="عنصر نائب للنص 4">
            <a:extLst>
              <a:ext uri="{FF2B5EF4-FFF2-40B4-BE49-F238E27FC236}">
                <a16:creationId xmlns:a16="http://schemas.microsoft.com/office/drawing/2014/main" id="{AABBDFA5-CD42-0AA3-126F-07A7B39173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عنصر نائب للمحتوى 5">
            <a:extLst>
              <a:ext uri="{FF2B5EF4-FFF2-40B4-BE49-F238E27FC236}">
                <a16:creationId xmlns:a16="http://schemas.microsoft.com/office/drawing/2014/main" id="{893A5860-48C2-37EF-B6FB-F36517BDE40E}"/>
              </a:ext>
            </a:extLst>
          </p:cNvPr>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7" name="عنصر نائب للتاريخ 6">
            <a:extLst>
              <a:ext uri="{FF2B5EF4-FFF2-40B4-BE49-F238E27FC236}">
                <a16:creationId xmlns:a16="http://schemas.microsoft.com/office/drawing/2014/main" id="{6771302B-0C17-E49A-4601-133F57DD759A}"/>
              </a:ext>
            </a:extLst>
          </p:cNvPr>
          <p:cNvSpPr>
            <a:spLocks noGrp="1"/>
          </p:cNvSpPr>
          <p:nvPr>
            <p:ph type="dt" sz="half" idx="10"/>
          </p:nvPr>
        </p:nvSpPr>
        <p:spPr/>
        <p:txBody>
          <a:bodyPr/>
          <a:lstStyle/>
          <a:p>
            <a:fld id="{E076468C-BBC1-4F0A-A92A-7E342AEF1044}" type="datetimeFigureOut">
              <a:rPr lang="ar-EG" smtClean="0"/>
              <a:t>24/10/1445</a:t>
            </a:fld>
            <a:endParaRPr lang="ar-EG"/>
          </a:p>
        </p:txBody>
      </p:sp>
      <p:sp>
        <p:nvSpPr>
          <p:cNvPr id="8" name="عنصر نائب للتذييل 7">
            <a:extLst>
              <a:ext uri="{FF2B5EF4-FFF2-40B4-BE49-F238E27FC236}">
                <a16:creationId xmlns:a16="http://schemas.microsoft.com/office/drawing/2014/main" id="{53934C20-20FB-A766-9AA9-ECA2793E241F}"/>
              </a:ext>
            </a:extLst>
          </p:cNvPr>
          <p:cNvSpPr>
            <a:spLocks noGrp="1"/>
          </p:cNvSpPr>
          <p:nvPr>
            <p:ph type="ftr" sz="quarter" idx="11"/>
          </p:nvPr>
        </p:nvSpPr>
        <p:spPr/>
        <p:txBody>
          <a:bodyPr/>
          <a:lstStyle/>
          <a:p>
            <a:endParaRPr lang="ar-EG"/>
          </a:p>
        </p:txBody>
      </p:sp>
      <p:sp>
        <p:nvSpPr>
          <p:cNvPr id="9" name="عنصر نائب لرقم الشريحة 8">
            <a:extLst>
              <a:ext uri="{FF2B5EF4-FFF2-40B4-BE49-F238E27FC236}">
                <a16:creationId xmlns:a16="http://schemas.microsoft.com/office/drawing/2014/main" id="{8DF2DB39-EB37-337F-7227-966B49B51C41}"/>
              </a:ext>
            </a:extLst>
          </p:cNvPr>
          <p:cNvSpPr>
            <a:spLocks noGrp="1"/>
          </p:cNvSpPr>
          <p:nvPr>
            <p:ph type="sldNum" sz="quarter" idx="12"/>
          </p:nvPr>
        </p:nvSpPr>
        <p:spPr/>
        <p:txBody>
          <a:bodyPr/>
          <a:lstStyle/>
          <a:p>
            <a:fld id="{D1946E6A-CC97-42B1-8900-04BB1AD3CA20}" type="slidenum">
              <a:rPr lang="ar-EG" smtClean="0"/>
              <a:t>‹#›</a:t>
            </a:fld>
            <a:endParaRPr lang="ar-EG"/>
          </a:p>
        </p:txBody>
      </p:sp>
    </p:spTree>
    <p:extLst>
      <p:ext uri="{BB962C8B-B14F-4D97-AF65-F5344CB8AC3E}">
        <p14:creationId xmlns:p14="http://schemas.microsoft.com/office/powerpoint/2010/main" val="306939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FB0BF7CE-73EB-DCDE-D9F5-F7D0F51AA5F7}"/>
              </a:ext>
            </a:extLst>
          </p:cNvPr>
          <p:cNvSpPr>
            <a:spLocks noGrp="1"/>
          </p:cNvSpPr>
          <p:nvPr>
            <p:ph type="title"/>
          </p:nvPr>
        </p:nvSpPr>
        <p:spPr/>
        <p:txBody>
          <a:bodyPr/>
          <a:lstStyle/>
          <a:p>
            <a:r>
              <a:rPr lang="ar-SA"/>
              <a:t>انقر لتحرير نمط عنوان الشكل الرئيسي</a:t>
            </a:r>
            <a:endParaRPr lang="ar-EG"/>
          </a:p>
        </p:txBody>
      </p:sp>
      <p:sp>
        <p:nvSpPr>
          <p:cNvPr id="3" name="عنصر نائب للتاريخ 2">
            <a:extLst>
              <a:ext uri="{FF2B5EF4-FFF2-40B4-BE49-F238E27FC236}">
                <a16:creationId xmlns:a16="http://schemas.microsoft.com/office/drawing/2014/main" id="{D4E06F8E-E9D1-B54E-262B-D0B9A7419162}"/>
              </a:ext>
            </a:extLst>
          </p:cNvPr>
          <p:cNvSpPr>
            <a:spLocks noGrp="1"/>
          </p:cNvSpPr>
          <p:nvPr>
            <p:ph type="dt" sz="half" idx="10"/>
          </p:nvPr>
        </p:nvSpPr>
        <p:spPr/>
        <p:txBody>
          <a:bodyPr/>
          <a:lstStyle/>
          <a:p>
            <a:fld id="{E076468C-BBC1-4F0A-A92A-7E342AEF1044}" type="datetimeFigureOut">
              <a:rPr lang="ar-EG" smtClean="0"/>
              <a:t>24/10/1445</a:t>
            </a:fld>
            <a:endParaRPr lang="ar-EG"/>
          </a:p>
        </p:txBody>
      </p:sp>
      <p:sp>
        <p:nvSpPr>
          <p:cNvPr id="4" name="عنصر نائب للتذييل 3">
            <a:extLst>
              <a:ext uri="{FF2B5EF4-FFF2-40B4-BE49-F238E27FC236}">
                <a16:creationId xmlns:a16="http://schemas.microsoft.com/office/drawing/2014/main" id="{F5A2E8B5-840F-CBF9-87F8-7F14D1DCE23D}"/>
              </a:ext>
            </a:extLst>
          </p:cNvPr>
          <p:cNvSpPr>
            <a:spLocks noGrp="1"/>
          </p:cNvSpPr>
          <p:nvPr>
            <p:ph type="ftr" sz="quarter" idx="11"/>
          </p:nvPr>
        </p:nvSpPr>
        <p:spPr/>
        <p:txBody>
          <a:bodyPr/>
          <a:lstStyle/>
          <a:p>
            <a:endParaRPr lang="ar-EG"/>
          </a:p>
        </p:txBody>
      </p:sp>
      <p:sp>
        <p:nvSpPr>
          <p:cNvPr id="5" name="عنصر نائب لرقم الشريحة 4">
            <a:extLst>
              <a:ext uri="{FF2B5EF4-FFF2-40B4-BE49-F238E27FC236}">
                <a16:creationId xmlns:a16="http://schemas.microsoft.com/office/drawing/2014/main" id="{D1EEC85B-A3F2-3EAD-9C42-1B3E48687F48}"/>
              </a:ext>
            </a:extLst>
          </p:cNvPr>
          <p:cNvSpPr>
            <a:spLocks noGrp="1"/>
          </p:cNvSpPr>
          <p:nvPr>
            <p:ph type="sldNum" sz="quarter" idx="12"/>
          </p:nvPr>
        </p:nvSpPr>
        <p:spPr/>
        <p:txBody>
          <a:bodyPr/>
          <a:lstStyle/>
          <a:p>
            <a:fld id="{D1946E6A-CC97-42B1-8900-04BB1AD3CA20}" type="slidenum">
              <a:rPr lang="ar-EG" smtClean="0"/>
              <a:t>‹#›</a:t>
            </a:fld>
            <a:endParaRPr lang="ar-EG"/>
          </a:p>
        </p:txBody>
      </p:sp>
    </p:spTree>
    <p:extLst>
      <p:ext uri="{BB962C8B-B14F-4D97-AF65-F5344CB8AC3E}">
        <p14:creationId xmlns:p14="http://schemas.microsoft.com/office/powerpoint/2010/main" val="1681800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21C70B61-E7EA-EEC5-05DE-3365785BA6CD}"/>
              </a:ext>
            </a:extLst>
          </p:cNvPr>
          <p:cNvSpPr>
            <a:spLocks noGrp="1"/>
          </p:cNvSpPr>
          <p:nvPr>
            <p:ph type="dt" sz="half" idx="10"/>
          </p:nvPr>
        </p:nvSpPr>
        <p:spPr/>
        <p:txBody>
          <a:bodyPr/>
          <a:lstStyle/>
          <a:p>
            <a:fld id="{E076468C-BBC1-4F0A-A92A-7E342AEF1044}" type="datetimeFigureOut">
              <a:rPr lang="ar-EG" smtClean="0"/>
              <a:t>24/10/1445</a:t>
            </a:fld>
            <a:endParaRPr lang="ar-EG"/>
          </a:p>
        </p:txBody>
      </p:sp>
      <p:sp>
        <p:nvSpPr>
          <p:cNvPr id="3" name="عنصر نائب للتذييل 2">
            <a:extLst>
              <a:ext uri="{FF2B5EF4-FFF2-40B4-BE49-F238E27FC236}">
                <a16:creationId xmlns:a16="http://schemas.microsoft.com/office/drawing/2014/main" id="{0A98F575-7DA9-35DF-D222-DD3CF0F5CF2E}"/>
              </a:ext>
            </a:extLst>
          </p:cNvPr>
          <p:cNvSpPr>
            <a:spLocks noGrp="1"/>
          </p:cNvSpPr>
          <p:nvPr>
            <p:ph type="ftr" sz="quarter" idx="11"/>
          </p:nvPr>
        </p:nvSpPr>
        <p:spPr/>
        <p:txBody>
          <a:bodyPr/>
          <a:lstStyle/>
          <a:p>
            <a:endParaRPr lang="ar-EG"/>
          </a:p>
        </p:txBody>
      </p:sp>
      <p:sp>
        <p:nvSpPr>
          <p:cNvPr id="4" name="عنصر نائب لرقم الشريحة 3">
            <a:extLst>
              <a:ext uri="{FF2B5EF4-FFF2-40B4-BE49-F238E27FC236}">
                <a16:creationId xmlns:a16="http://schemas.microsoft.com/office/drawing/2014/main" id="{BAAB9218-9B00-4612-E8A2-021FE11BA1A2}"/>
              </a:ext>
            </a:extLst>
          </p:cNvPr>
          <p:cNvSpPr>
            <a:spLocks noGrp="1"/>
          </p:cNvSpPr>
          <p:nvPr>
            <p:ph type="sldNum" sz="quarter" idx="12"/>
          </p:nvPr>
        </p:nvSpPr>
        <p:spPr/>
        <p:txBody>
          <a:bodyPr/>
          <a:lstStyle/>
          <a:p>
            <a:fld id="{D1946E6A-CC97-42B1-8900-04BB1AD3CA20}" type="slidenum">
              <a:rPr lang="ar-EG" smtClean="0"/>
              <a:t>‹#›</a:t>
            </a:fld>
            <a:endParaRPr lang="ar-EG"/>
          </a:p>
        </p:txBody>
      </p:sp>
    </p:spTree>
    <p:extLst>
      <p:ext uri="{BB962C8B-B14F-4D97-AF65-F5344CB8AC3E}">
        <p14:creationId xmlns:p14="http://schemas.microsoft.com/office/powerpoint/2010/main" val="2540982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5BF5D57-3FFB-E171-6884-23366018A28A}"/>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EG"/>
          </a:p>
        </p:txBody>
      </p:sp>
      <p:sp>
        <p:nvSpPr>
          <p:cNvPr id="3" name="عنصر نائب للمحتوى 2">
            <a:extLst>
              <a:ext uri="{FF2B5EF4-FFF2-40B4-BE49-F238E27FC236}">
                <a16:creationId xmlns:a16="http://schemas.microsoft.com/office/drawing/2014/main" id="{D55F39FF-EF32-C04A-1BD6-CFC229F32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نص 3">
            <a:extLst>
              <a:ext uri="{FF2B5EF4-FFF2-40B4-BE49-F238E27FC236}">
                <a16:creationId xmlns:a16="http://schemas.microsoft.com/office/drawing/2014/main" id="{BF2BE874-F226-A583-EA7A-0699D36DDE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EBBFAC55-322A-9EC4-BBE0-67A41FF4489E}"/>
              </a:ext>
            </a:extLst>
          </p:cNvPr>
          <p:cNvSpPr>
            <a:spLocks noGrp="1"/>
          </p:cNvSpPr>
          <p:nvPr>
            <p:ph type="dt" sz="half" idx="10"/>
          </p:nvPr>
        </p:nvSpPr>
        <p:spPr/>
        <p:txBody>
          <a:bodyPr/>
          <a:lstStyle/>
          <a:p>
            <a:fld id="{E076468C-BBC1-4F0A-A92A-7E342AEF1044}" type="datetimeFigureOut">
              <a:rPr lang="ar-EG" smtClean="0"/>
              <a:t>24/10/1445</a:t>
            </a:fld>
            <a:endParaRPr lang="ar-EG"/>
          </a:p>
        </p:txBody>
      </p:sp>
      <p:sp>
        <p:nvSpPr>
          <p:cNvPr id="6" name="عنصر نائب للتذييل 5">
            <a:extLst>
              <a:ext uri="{FF2B5EF4-FFF2-40B4-BE49-F238E27FC236}">
                <a16:creationId xmlns:a16="http://schemas.microsoft.com/office/drawing/2014/main" id="{52169874-FFC4-42CD-38FF-3F6B179F5149}"/>
              </a:ext>
            </a:extLst>
          </p:cNvPr>
          <p:cNvSpPr>
            <a:spLocks noGrp="1"/>
          </p:cNvSpPr>
          <p:nvPr>
            <p:ph type="ftr" sz="quarter" idx="11"/>
          </p:nvPr>
        </p:nvSpPr>
        <p:spPr/>
        <p:txBody>
          <a:bodyPr/>
          <a:lstStyle/>
          <a:p>
            <a:endParaRPr lang="ar-EG"/>
          </a:p>
        </p:txBody>
      </p:sp>
      <p:sp>
        <p:nvSpPr>
          <p:cNvPr id="7" name="عنصر نائب لرقم الشريحة 6">
            <a:extLst>
              <a:ext uri="{FF2B5EF4-FFF2-40B4-BE49-F238E27FC236}">
                <a16:creationId xmlns:a16="http://schemas.microsoft.com/office/drawing/2014/main" id="{92B60208-2CAF-DC57-8243-9DB35DB6D065}"/>
              </a:ext>
            </a:extLst>
          </p:cNvPr>
          <p:cNvSpPr>
            <a:spLocks noGrp="1"/>
          </p:cNvSpPr>
          <p:nvPr>
            <p:ph type="sldNum" sz="quarter" idx="12"/>
          </p:nvPr>
        </p:nvSpPr>
        <p:spPr/>
        <p:txBody>
          <a:bodyPr/>
          <a:lstStyle/>
          <a:p>
            <a:fld id="{D1946E6A-CC97-42B1-8900-04BB1AD3CA20}" type="slidenum">
              <a:rPr lang="ar-EG" smtClean="0"/>
              <a:t>‹#›</a:t>
            </a:fld>
            <a:endParaRPr lang="ar-EG"/>
          </a:p>
        </p:txBody>
      </p:sp>
    </p:spTree>
    <p:extLst>
      <p:ext uri="{BB962C8B-B14F-4D97-AF65-F5344CB8AC3E}">
        <p14:creationId xmlns:p14="http://schemas.microsoft.com/office/powerpoint/2010/main" val="147175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38FBB0BF-C055-787B-2F9C-BF586A69FC50}"/>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EG"/>
          </a:p>
        </p:txBody>
      </p:sp>
      <p:sp>
        <p:nvSpPr>
          <p:cNvPr id="3" name="عنصر نائب للصورة 2">
            <a:extLst>
              <a:ext uri="{FF2B5EF4-FFF2-40B4-BE49-F238E27FC236}">
                <a16:creationId xmlns:a16="http://schemas.microsoft.com/office/drawing/2014/main" id="{5AA46310-6ABE-D5B1-1F43-40E9508E2D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EG"/>
          </a:p>
        </p:txBody>
      </p:sp>
      <p:sp>
        <p:nvSpPr>
          <p:cNvPr id="4" name="عنصر نائب للنص 3">
            <a:extLst>
              <a:ext uri="{FF2B5EF4-FFF2-40B4-BE49-F238E27FC236}">
                <a16:creationId xmlns:a16="http://schemas.microsoft.com/office/drawing/2014/main" id="{9DD62257-06E0-A22D-1E01-57BDEE8B32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C5529EEC-2627-F03F-BDE1-5317E9711890}"/>
              </a:ext>
            </a:extLst>
          </p:cNvPr>
          <p:cNvSpPr>
            <a:spLocks noGrp="1"/>
          </p:cNvSpPr>
          <p:nvPr>
            <p:ph type="dt" sz="half" idx="10"/>
          </p:nvPr>
        </p:nvSpPr>
        <p:spPr/>
        <p:txBody>
          <a:bodyPr/>
          <a:lstStyle/>
          <a:p>
            <a:fld id="{E076468C-BBC1-4F0A-A92A-7E342AEF1044}" type="datetimeFigureOut">
              <a:rPr lang="ar-EG" smtClean="0"/>
              <a:t>24/10/1445</a:t>
            </a:fld>
            <a:endParaRPr lang="ar-EG"/>
          </a:p>
        </p:txBody>
      </p:sp>
      <p:sp>
        <p:nvSpPr>
          <p:cNvPr id="6" name="عنصر نائب للتذييل 5">
            <a:extLst>
              <a:ext uri="{FF2B5EF4-FFF2-40B4-BE49-F238E27FC236}">
                <a16:creationId xmlns:a16="http://schemas.microsoft.com/office/drawing/2014/main" id="{30BABF6D-2FB9-B004-180B-A163113EA6A5}"/>
              </a:ext>
            </a:extLst>
          </p:cNvPr>
          <p:cNvSpPr>
            <a:spLocks noGrp="1"/>
          </p:cNvSpPr>
          <p:nvPr>
            <p:ph type="ftr" sz="quarter" idx="11"/>
          </p:nvPr>
        </p:nvSpPr>
        <p:spPr/>
        <p:txBody>
          <a:bodyPr/>
          <a:lstStyle/>
          <a:p>
            <a:endParaRPr lang="ar-EG"/>
          </a:p>
        </p:txBody>
      </p:sp>
      <p:sp>
        <p:nvSpPr>
          <p:cNvPr id="7" name="عنصر نائب لرقم الشريحة 6">
            <a:extLst>
              <a:ext uri="{FF2B5EF4-FFF2-40B4-BE49-F238E27FC236}">
                <a16:creationId xmlns:a16="http://schemas.microsoft.com/office/drawing/2014/main" id="{76B9545B-E1D4-DF08-6849-5224C2A8595D}"/>
              </a:ext>
            </a:extLst>
          </p:cNvPr>
          <p:cNvSpPr>
            <a:spLocks noGrp="1"/>
          </p:cNvSpPr>
          <p:nvPr>
            <p:ph type="sldNum" sz="quarter" idx="12"/>
          </p:nvPr>
        </p:nvSpPr>
        <p:spPr/>
        <p:txBody>
          <a:bodyPr/>
          <a:lstStyle/>
          <a:p>
            <a:fld id="{D1946E6A-CC97-42B1-8900-04BB1AD3CA20}" type="slidenum">
              <a:rPr lang="ar-EG" smtClean="0"/>
              <a:t>‹#›</a:t>
            </a:fld>
            <a:endParaRPr lang="ar-EG"/>
          </a:p>
        </p:txBody>
      </p:sp>
    </p:spTree>
    <p:extLst>
      <p:ext uri="{BB962C8B-B14F-4D97-AF65-F5344CB8AC3E}">
        <p14:creationId xmlns:p14="http://schemas.microsoft.com/office/powerpoint/2010/main" val="2974371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F63253FF-F52F-8DC9-9E5C-083F6AA81661}"/>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a:t>انقر لتحرير نمط عنوان الشكل الرئيسي</a:t>
            </a:r>
            <a:endParaRPr lang="ar-EG"/>
          </a:p>
        </p:txBody>
      </p:sp>
      <p:sp>
        <p:nvSpPr>
          <p:cNvPr id="3" name="عنصر نائب للنص 2">
            <a:extLst>
              <a:ext uri="{FF2B5EF4-FFF2-40B4-BE49-F238E27FC236}">
                <a16:creationId xmlns:a16="http://schemas.microsoft.com/office/drawing/2014/main" id="{F4CEA364-C964-E362-DF4F-F4F12FE37A24}"/>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EG"/>
          </a:p>
        </p:txBody>
      </p:sp>
      <p:sp>
        <p:nvSpPr>
          <p:cNvPr id="4" name="عنصر نائب للتاريخ 3">
            <a:extLst>
              <a:ext uri="{FF2B5EF4-FFF2-40B4-BE49-F238E27FC236}">
                <a16:creationId xmlns:a16="http://schemas.microsoft.com/office/drawing/2014/main" id="{CBA985F7-E916-F411-C7F3-52215D275AF3}"/>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E076468C-BBC1-4F0A-A92A-7E342AEF1044}" type="datetimeFigureOut">
              <a:rPr lang="ar-EG" smtClean="0"/>
              <a:t>24/10/1445</a:t>
            </a:fld>
            <a:endParaRPr lang="ar-EG"/>
          </a:p>
        </p:txBody>
      </p:sp>
      <p:sp>
        <p:nvSpPr>
          <p:cNvPr id="5" name="عنصر نائب للتذييل 4">
            <a:extLst>
              <a:ext uri="{FF2B5EF4-FFF2-40B4-BE49-F238E27FC236}">
                <a16:creationId xmlns:a16="http://schemas.microsoft.com/office/drawing/2014/main" id="{69110BD5-8349-4F55-CA15-D986639B6A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ar-EG"/>
          </a:p>
        </p:txBody>
      </p:sp>
      <p:sp>
        <p:nvSpPr>
          <p:cNvPr id="6" name="عنصر نائب لرقم الشريحة 5">
            <a:extLst>
              <a:ext uri="{FF2B5EF4-FFF2-40B4-BE49-F238E27FC236}">
                <a16:creationId xmlns:a16="http://schemas.microsoft.com/office/drawing/2014/main" id="{71468D78-3CCC-9333-35DC-BDB6B3102A7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D1946E6A-CC97-42B1-8900-04BB1AD3CA20}" type="slidenum">
              <a:rPr lang="ar-EG" smtClean="0"/>
              <a:t>‹#›</a:t>
            </a:fld>
            <a:endParaRPr lang="ar-EG"/>
          </a:p>
        </p:txBody>
      </p:sp>
    </p:spTree>
    <p:extLst>
      <p:ext uri="{BB962C8B-B14F-4D97-AF65-F5344CB8AC3E}">
        <p14:creationId xmlns:p14="http://schemas.microsoft.com/office/powerpoint/2010/main" val="35595227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صورة 3" descr="صورة تحتوي على الفراغ/ الفضاء, نجمة, الظلام, كوكبة&#10;&#10;تم إنشاء الوصف تلقائياً">
            <a:extLst>
              <a:ext uri="{FF2B5EF4-FFF2-40B4-BE49-F238E27FC236}">
                <a16:creationId xmlns:a16="http://schemas.microsoft.com/office/drawing/2014/main" id="{0788E53F-1B61-9632-7E85-AAF305F9A1D6}"/>
              </a:ext>
            </a:extLst>
          </p:cNvPr>
          <p:cNvPicPr>
            <a:picLocks noChangeAspect="1"/>
          </p:cNvPicPr>
          <p:nvPr/>
        </p:nvPicPr>
        <p:blipFill rotWithShape="1">
          <a:blip r:embed="rId2">
            <a:duotone>
              <a:prstClr val="black"/>
              <a:prstClr val="white"/>
            </a:duotone>
            <a:extLst>
              <a:ext uri="{28A0092B-C50C-407E-A947-70E740481C1C}">
                <a14:useLocalDpi xmlns:a14="http://schemas.microsoft.com/office/drawing/2010/main" val="0"/>
              </a:ext>
            </a:extLst>
          </a:blip>
          <a:srcRect l="2527" r="18342" b="-1"/>
          <a:stretch/>
        </p:blipFill>
        <p:spPr>
          <a:xfrm rot="10800000">
            <a:off x="4062127" y="10"/>
            <a:ext cx="8129873" cy="6857990"/>
          </a:xfrm>
          <a:custGeom>
            <a:avLst/>
            <a:gdLst/>
            <a:ahLst/>
            <a:cxnLst/>
            <a:rect l="l" t="t" r="r" b="b"/>
            <a:pathLst>
              <a:path w="8129873" h="6858000">
                <a:moveTo>
                  <a:pt x="0" y="0"/>
                </a:moveTo>
                <a:lnTo>
                  <a:pt x="3511013" y="0"/>
                </a:lnTo>
                <a:lnTo>
                  <a:pt x="3645681" y="0"/>
                </a:lnTo>
                <a:lnTo>
                  <a:pt x="6510245" y="0"/>
                </a:lnTo>
                <a:lnTo>
                  <a:pt x="6514251" y="3148"/>
                </a:lnTo>
                <a:cubicBezTo>
                  <a:pt x="7500952" y="817446"/>
                  <a:pt x="8129873" y="2049777"/>
                  <a:pt x="8129873" y="3429000"/>
                </a:cubicBezTo>
                <a:cubicBezTo>
                  <a:pt x="8129873" y="4808224"/>
                  <a:pt x="7500952" y="6040555"/>
                  <a:pt x="6514251" y="6854853"/>
                </a:cubicBezTo>
                <a:lnTo>
                  <a:pt x="6510246" y="6858000"/>
                </a:lnTo>
                <a:lnTo>
                  <a:pt x="3645681" y="6858000"/>
                </a:lnTo>
                <a:lnTo>
                  <a:pt x="3511013" y="6858000"/>
                </a:lnTo>
                <a:lnTo>
                  <a:pt x="0" y="685800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 name="صورة 1" descr="صورة تحتوي على الرسومات, تصميم الجرافيك, ملصق, استنسل/مرسام&#10;&#10;تم إنشاء الوصف تلقائياً">
            <a:extLst>
              <a:ext uri="{FF2B5EF4-FFF2-40B4-BE49-F238E27FC236}">
                <a16:creationId xmlns:a16="http://schemas.microsoft.com/office/drawing/2014/main" id="{65181588-032D-053C-FF3A-01016F05CB32}"/>
              </a:ext>
            </a:extLst>
          </p:cNvPr>
          <p:cNvPicPr>
            <a:picLocks noChangeAspect="1"/>
          </p:cNvPicPr>
          <p:nvPr/>
        </p:nvPicPr>
        <p:blipFill rotWithShape="1">
          <a:blip r:embed="rId3">
            <a:duotone>
              <a:prstClr val="black"/>
              <a:prstClr val="white"/>
            </a:duotone>
            <a:extLst>
              <a:ext uri="{28A0092B-C50C-407E-A947-70E740481C1C}">
                <a14:useLocalDpi xmlns:a14="http://schemas.microsoft.com/office/drawing/2010/main" val="0"/>
              </a:ext>
            </a:extLst>
          </a:blip>
          <a:srcRect l="18080"/>
          <a:stretch/>
        </p:blipFill>
        <p:spPr>
          <a:xfrm flipH="1">
            <a:off x="-101600" y="0"/>
            <a:ext cx="5765799" cy="6857990"/>
          </a:xfrm>
          <a:custGeom>
            <a:avLst/>
            <a:gdLst/>
            <a:ahLst/>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p:spPr>
      </p:pic>
      <p:sp>
        <p:nvSpPr>
          <p:cNvPr id="3" name="مربع نص 2">
            <a:extLst>
              <a:ext uri="{FF2B5EF4-FFF2-40B4-BE49-F238E27FC236}">
                <a16:creationId xmlns:a16="http://schemas.microsoft.com/office/drawing/2014/main" id="{2005D2C3-96D0-DFBC-51BF-665C0AFB7BC3}"/>
              </a:ext>
            </a:extLst>
          </p:cNvPr>
          <p:cNvSpPr txBox="1"/>
          <p:nvPr/>
        </p:nvSpPr>
        <p:spPr>
          <a:xfrm>
            <a:off x="5770035" y="1578334"/>
            <a:ext cx="5291664" cy="1692771"/>
          </a:xfrm>
          <a:prstGeom prst="rect">
            <a:avLst/>
          </a:prstGeom>
          <a:noFill/>
        </p:spPr>
        <p:txBody>
          <a:bodyPr wrap="square" rtlCol="1">
            <a:spAutoFit/>
          </a:bodyPr>
          <a:lstStyle/>
          <a:p>
            <a:pPr algn="ctr"/>
            <a:r>
              <a:rPr lang="en-AE" sz="4400" dirty="0">
                <a:solidFill>
                  <a:schemeClr val="bg2"/>
                </a:solidFill>
                <a:latin typeface="Amasis MT Pro Black" panose="02040A04050005020304" pitchFamily="18" charset="0"/>
              </a:rPr>
              <a:t>Selected Topics 2</a:t>
            </a:r>
            <a:br>
              <a:rPr lang="en-AE" sz="4400" dirty="0">
                <a:solidFill>
                  <a:schemeClr val="bg2"/>
                </a:solidFill>
              </a:rPr>
            </a:br>
            <a:r>
              <a:rPr lang="en-AE" sz="4400" dirty="0">
                <a:solidFill>
                  <a:schemeClr val="bg2"/>
                </a:solidFill>
                <a:latin typeface="Andalus" panose="02020603050405020304" pitchFamily="18" charset="-78"/>
                <a:cs typeface="Andalus" panose="02020603050405020304" pitchFamily="18" charset="-78"/>
              </a:rPr>
              <a:t>Assignment #2</a:t>
            </a:r>
          </a:p>
          <a:p>
            <a:pPr algn="ctr"/>
            <a:r>
              <a:rPr lang="en-US" sz="1400" b="1" kern="1500" spc="1800" dirty="0">
                <a:solidFill>
                  <a:schemeClr val="bg2"/>
                </a:solidFill>
              </a:rPr>
              <a:t>presentation</a:t>
            </a:r>
            <a:endParaRPr lang="ar-EG" sz="3200" b="1" kern="1500" spc="1800" dirty="0">
              <a:solidFill>
                <a:schemeClr val="bg2"/>
              </a:solidFill>
            </a:endParaRPr>
          </a:p>
        </p:txBody>
      </p:sp>
      <p:sp>
        <p:nvSpPr>
          <p:cNvPr id="5" name="مربع نص 4">
            <a:extLst>
              <a:ext uri="{FF2B5EF4-FFF2-40B4-BE49-F238E27FC236}">
                <a16:creationId xmlns:a16="http://schemas.microsoft.com/office/drawing/2014/main" id="{34BA1140-1B33-08A1-2F7E-B701B33EAD7E}"/>
              </a:ext>
            </a:extLst>
          </p:cNvPr>
          <p:cNvSpPr txBox="1"/>
          <p:nvPr/>
        </p:nvSpPr>
        <p:spPr>
          <a:xfrm>
            <a:off x="6096000" y="3428995"/>
            <a:ext cx="4639734" cy="400110"/>
          </a:xfrm>
          <a:prstGeom prst="rect">
            <a:avLst/>
          </a:prstGeom>
          <a:noFill/>
        </p:spPr>
        <p:txBody>
          <a:bodyPr wrap="square" rtlCol="1">
            <a:spAutoFit/>
          </a:bodyPr>
          <a:lstStyle/>
          <a:p>
            <a:pPr algn="ctr"/>
            <a:r>
              <a:rPr lang="en-US" sz="2000" dirty="0">
                <a:solidFill>
                  <a:srgbClr val="EDEEE2"/>
                </a:solidFill>
                <a:effectLst>
                  <a:glow rad="101600">
                    <a:schemeClr val="accent5">
                      <a:satMod val="175000"/>
                      <a:alpha val="40000"/>
                    </a:schemeClr>
                  </a:glow>
                </a:effectLst>
                <a:latin typeface="Amasis MT Pro Black" panose="02040A04050005020304" pitchFamily="18" charset="0"/>
              </a:rPr>
              <a:t>Active Deep Learning</a:t>
            </a:r>
            <a:endParaRPr lang="ar-EG" sz="2000" dirty="0">
              <a:solidFill>
                <a:srgbClr val="EDEEE2"/>
              </a:solidFill>
              <a:effectLst>
                <a:glow rad="101600">
                  <a:schemeClr val="accent5">
                    <a:satMod val="175000"/>
                    <a:alpha val="40000"/>
                  </a:schemeClr>
                </a:glow>
              </a:effectLst>
              <a:latin typeface="Amasis MT Pro Black" panose="02040A04050005020304" pitchFamily="18" charset="0"/>
            </a:endParaRPr>
          </a:p>
        </p:txBody>
      </p:sp>
    </p:spTree>
    <p:extLst>
      <p:ext uri="{BB962C8B-B14F-4D97-AF65-F5344CB8AC3E}">
        <p14:creationId xmlns:p14="http://schemas.microsoft.com/office/powerpoint/2010/main" val="2909747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5" name="قوس 4">
            <a:extLst>
              <a:ext uri="{FF2B5EF4-FFF2-40B4-BE49-F238E27FC236}">
                <a16:creationId xmlns:a16="http://schemas.microsoft.com/office/drawing/2014/main" id="{E435068D-AC71-6624-39F3-AA285A07BBD2}"/>
              </a:ext>
            </a:extLst>
          </p:cNvPr>
          <p:cNvSpPr/>
          <p:nvPr/>
        </p:nvSpPr>
        <p:spPr>
          <a:xfrm>
            <a:off x="3851805" y="423331"/>
            <a:ext cx="5122333" cy="5901267"/>
          </a:xfrm>
          <a:prstGeom prst="arc">
            <a:avLst>
              <a:gd name="adj1" fmla="val 16200000"/>
              <a:gd name="adj2" fmla="val 5675433"/>
            </a:avLst>
          </a:prstGeom>
        </p:spPr>
        <p:style>
          <a:lnRef idx="3">
            <a:schemeClr val="accent1"/>
          </a:lnRef>
          <a:fillRef idx="0">
            <a:schemeClr val="accent1"/>
          </a:fillRef>
          <a:effectRef idx="2">
            <a:schemeClr val="accent1"/>
          </a:effectRef>
          <a:fontRef idx="minor">
            <a:schemeClr val="tx1"/>
          </a:fontRef>
        </p:style>
        <p:txBody>
          <a:bodyPr rtlCol="1" anchor="ctr"/>
          <a:lstStyle/>
          <a:p>
            <a:pPr algn="ctr"/>
            <a:endParaRPr lang="ar-EG"/>
          </a:p>
        </p:txBody>
      </p:sp>
      <p:sp>
        <p:nvSpPr>
          <p:cNvPr id="10" name="مربع نص 9">
            <a:extLst>
              <a:ext uri="{FF2B5EF4-FFF2-40B4-BE49-F238E27FC236}">
                <a16:creationId xmlns:a16="http://schemas.microsoft.com/office/drawing/2014/main" id="{065016AE-5C7A-1006-DFB6-8A79B2E4E2D7}"/>
              </a:ext>
            </a:extLst>
          </p:cNvPr>
          <p:cNvSpPr txBox="1"/>
          <p:nvPr/>
        </p:nvSpPr>
        <p:spPr>
          <a:xfrm>
            <a:off x="818888" y="3056178"/>
            <a:ext cx="4334934" cy="646331"/>
          </a:xfrm>
          <a:prstGeom prst="rect">
            <a:avLst/>
          </a:prstGeom>
          <a:noFill/>
        </p:spPr>
        <p:txBody>
          <a:bodyPr wrap="square" rtlCol="1">
            <a:spAutoFit/>
          </a:bodyPr>
          <a:lstStyle/>
          <a:p>
            <a:pPr algn="ctr"/>
            <a:r>
              <a:rPr lang="en-US" sz="3600" spc="600" dirty="0">
                <a:ln>
                  <a:solidFill>
                    <a:schemeClr val="tx2">
                      <a:lumMod val="50000"/>
                      <a:lumOff val="50000"/>
                    </a:schemeClr>
                  </a:solidFill>
                </a:ln>
                <a:solidFill>
                  <a:schemeClr val="bg2"/>
                </a:solidFill>
                <a:latin typeface="Amasis MT Pro Black" panose="02040A04050005020304" pitchFamily="18" charset="0"/>
              </a:rPr>
              <a:t>AGENDA</a:t>
            </a:r>
            <a:endParaRPr lang="ar-EG" sz="3600" spc="600" dirty="0">
              <a:ln>
                <a:solidFill>
                  <a:schemeClr val="tx2">
                    <a:lumMod val="50000"/>
                    <a:lumOff val="50000"/>
                  </a:schemeClr>
                </a:solidFill>
              </a:ln>
              <a:solidFill>
                <a:schemeClr val="bg2"/>
              </a:solidFill>
              <a:latin typeface="Amasis MT Pro Black" panose="02040A04050005020304" pitchFamily="18" charset="0"/>
            </a:endParaRPr>
          </a:p>
        </p:txBody>
      </p:sp>
      <p:sp>
        <p:nvSpPr>
          <p:cNvPr id="12" name="مربع نص 11">
            <a:extLst>
              <a:ext uri="{FF2B5EF4-FFF2-40B4-BE49-F238E27FC236}">
                <a16:creationId xmlns:a16="http://schemas.microsoft.com/office/drawing/2014/main" id="{0A2F247E-BD4B-A1EE-715C-58C84B852AC5}"/>
              </a:ext>
            </a:extLst>
          </p:cNvPr>
          <p:cNvSpPr txBox="1"/>
          <p:nvPr/>
        </p:nvSpPr>
        <p:spPr>
          <a:xfrm>
            <a:off x="7098768" y="359445"/>
            <a:ext cx="3395133" cy="461665"/>
          </a:xfrm>
          <a:prstGeom prst="rect">
            <a:avLst/>
          </a:prstGeom>
          <a:noFill/>
        </p:spPr>
        <p:txBody>
          <a:bodyPr wrap="square" rtlCol="1">
            <a:spAutoFit/>
          </a:bodyPr>
          <a:lstStyle/>
          <a:p>
            <a:pPr algn="ct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Introduction</a:t>
            </a:r>
          </a:p>
        </p:txBody>
      </p:sp>
      <p:sp>
        <p:nvSpPr>
          <p:cNvPr id="13" name="مربع نص 12">
            <a:extLst>
              <a:ext uri="{FF2B5EF4-FFF2-40B4-BE49-F238E27FC236}">
                <a16:creationId xmlns:a16="http://schemas.microsoft.com/office/drawing/2014/main" id="{54E1C0F9-2734-249E-E770-E7637A31200F}"/>
              </a:ext>
            </a:extLst>
          </p:cNvPr>
          <p:cNvSpPr txBox="1"/>
          <p:nvPr/>
        </p:nvSpPr>
        <p:spPr>
          <a:xfrm>
            <a:off x="8172714" y="1542930"/>
            <a:ext cx="3395133" cy="461665"/>
          </a:xfrm>
          <a:prstGeom prst="rect">
            <a:avLst/>
          </a:prstGeom>
          <a:noFill/>
        </p:spPr>
        <p:txBody>
          <a:bodyPr wrap="square" rtlCol="1">
            <a:spAutoFit/>
          </a:bodyPr>
          <a:lstStyle/>
          <a:p>
            <a:pPr algn="ct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Datasets</a:t>
            </a:r>
          </a:p>
        </p:txBody>
      </p:sp>
      <p:sp>
        <p:nvSpPr>
          <p:cNvPr id="14" name="مربع نص 13">
            <a:extLst>
              <a:ext uri="{FF2B5EF4-FFF2-40B4-BE49-F238E27FC236}">
                <a16:creationId xmlns:a16="http://schemas.microsoft.com/office/drawing/2014/main" id="{979DBBC4-75CA-643B-DBA9-00EC5CE4CFC5}"/>
              </a:ext>
            </a:extLst>
          </p:cNvPr>
          <p:cNvSpPr txBox="1"/>
          <p:nvPr/>
        </p:nvSpPr>
        <p:spPr>
          <a:xfrm>
            <a:off x="8938154" y="3169802"/>
            <a:ext cx="3395133"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AL Strategies </a:t>
            </a:r>
          </a:p>
        </p:txBody>
      </p:sp>
      <p:sp>
        <p:nvSpPr>
          <p:cNvPr id="15" name="مربع نص 14">
            <a:extLst>
              <a:ext uri="{FF2B5EF4-FFF2-40B4-BE49-F238E27FC236}">
                <a16:creationId xmlns:a16="http://schemas.microsoft.com/office/drawing/2014/main" id="{E9D012D5-DDC6-B721-294A-87440B2D4516}"/>
              </a:ext>
            </a:extLst>
          </p:cNvPr>
          <p:cNvSpPr txBox="1"/>
          <p:nvPr/>
        </p:nvSpPr>
        <p:spPr>
          <a:xfrm>
            <a:off x="8596840" y="4968506"/>
            <a:ext cx="2112432"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Models</a:t>
            </a:r>
          </a:p>
        </p:txBody>
      </p:sp>
      <p:sp>
        <p:nvSpPr>
          <p:cNvPr id="16" name="مربع نص 15">
            <a:extLst>
              <a:ext uri="{FF2B5EF4-FFF2-40B4-BE49-F238E27FC236}">
                <a16:creationId xmlns:a16="http://schemas.microsoft.com/office/drawing/2014/main" id="{92A5617B-003A-342F-C883-D1BE7A67559A}"/>
              </a:ext>
            </a:extLst>
          </p:cNvPr>
          <p:cNvSpPr txBox="1"/>
          <p:nvPr/>
        </p:nvSpPr>
        <p:spPr>
          <a:xfrm>
            <a:off x="7408068" y="6025010"/>
            <a:ext cx="2431520"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Evaluation</a:t>
            </a:r>
          </a:p>
        </p:txBody>
      </p:sp>
      <p:grpSp>
        <p:nvGrpSpPr>
          <p:cNvPr id="22" name="مجموعة 21">
            <a:extLst>
              <a:ext uri="{FF2B5EF4-FFF2-40B4-BE49-F238E27FC236}">
                <a16:creationId xmlns:a16="http://schemas.microsoft.com/office/drawing/2014/main" id="{6E808B66-19B7-4724-9D07-0F87E315C185}"/>
              </a:ext>
            </a:extLst>
          </p:cNvPr>
          <p:cNvGrpSpPr/>
          <p:nvPr/>
        </p:nvGrpSpPr>
        <p:grpSpPr>
          <a:xfrm>
            <a:off x="6690253" y="196898"/>
            <a:ext cx="965200" cy="990600"/>
            <a:chOff x="7147453" y="82598"/>
            <a:chExt cx="965200" cy="990600"/>
          </a:xfrm>
        </p:grpSpPr>
        <p:sp>
          <p:nvSpPr>
            <p:cNvPr id="6" name="شكل بيضاوي 5">
              <a:extLst>
                <a:ext uri="{FF2B5EF4-FFF2-40B4-BE49-F238E27FC236}">
                  <a16:creationId xmlns:a16="http://schemas.microsoft.com/office/drawing/2014/main" id="{FD03AE49-FB21-4F28-AF48-A94E1D9DB6F6}"/>
                </a:ext>
              </a:extLst>
            </p:cNvPr>
            <p:cNvSpPr/>
            <p:nvPr/>
          </p:nvSpPr>
          <p:spPr>
            <a:xfrm>
              <a:off x="7147453" y="82598"/>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18" name="صورة 17" descr="صورة تحتوي على أسود, الظلام&#10;&#10;تم إنشاء الوصف تلقائياً">
              <a:extLst>
                <a:ext uri="{FF2B5EF4-FFF2-40B4-BE49-F238E27FC236}">
                  <a16:creationId xmlns:a16="http://schemas.microsoft.com/office/drawing/2014/main" id="{6460FF23-17AC-37F8-6087-B2105071F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007" y="205913"/>
              <a:ext cx="794091" cy="794091"/>
            </a:xfrm>
            <a:prstGeom prst="rect">
              <a:avLst/>
            </a:prstGeom>
          </p:spPr>
        </p:pic>
      </p:grpSp>
      <p:grpSp>
        <p:nvGrpSpPr>
          <p:cNvPr id="23" name="مجموعة 22">
            <a:extLst>
              <a:ext uri="{FF2B5EF4-FFF2-40B4-BE49-F238E27FC236}">
                <a16:creationId xmlns:a16="http://schemas.microsoft.com/office/drawing/2014/main" id="{E9909E4F-CA5B-F376-36AF-D55E720F7F63}"/>
              </a:ext>
            </a:extLst>
          </p:cNvPr>
          <p:cNvGrpSpPr/>
          <p:nvPr/>
        </p:nvGrpSpPr>
        <p:grpSpPr>
          <a:xfrm>
            <a:off x="8114240" y="1301830"/>
            <a:ext cx="997174" cy="990600"/>
            <a:chOff x="8571440" y="1187530"/>
            <a:chExt cx="997174" cy="990600"/>
          </a:xfrm>
        </p:grpSpPr>
        <p:sp>
          <p:nvSpPr>
            <p:cNvPr id="7" name="شكل بيضاوي 6">
              <a:extLst>
                <a:ext uri="{FF2B5EF4-FFF2-40B4-BE49-F238E27FC236}">
                  <a16:creationId xmlns:a16="http://schemas.microsoft.com/office/drawing/2014/main" id="{6B7943AC-3E8E-CF96-0F16-10BA79071ABA}"/>
                </a:ext>
              </a:extLst>
            </p:cNvPr>
            <p:cNvSpPr/>
            <p:nvPr/>
          </p:nvSpPr>
          <p:spPr>
            <a:xfrm>
              <a:off x="8571440" y="1187530"/>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20" name="صورة 19" descr="صورة تحتوي على أسود, الظلام&#10;&#10;تم إنشاء الوصف تلقائياً">
              <a:extLst>
                <a:ext uri="{FF2B5EF4-FFF2-40B4-BE49-F238E27FC236}">
                  <a16:creationId xmlns:a16="http://schemas.microsoft.com/office/drawing/2014/main" id="{BAF0394A-8390-4865-28B8-C1D505FB5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2811" y="1217613"/>
              <a:ext cx="955803" cy="955803"/>
            </a:xfrm>
            <a:prstGeom prst="rect">
              <a:avLst/>
            </a:prstGeom>
          </p:spPr>
        </p:pic>
      </p:grpSp>
      <p:grpSp>
        <p:nvGrpSpPr>
          <p:cNvPr id="28" name="مجموعة 27">
            <a:extLst>
              <a:ext uri="{FF2B5EF4-FFF2-40B4-BE49-F238E27FC236}">
                <a16:creationId xmlns:a16="http://schemas.microsoft.com/office/drawing/2014/main" id="{D1B5B3D6-C4DD-0201-ED40-4ABF84E60C03}"/>
              </a:ext>
            </a:extLst>
          </p:cNvPr>
          <p:cNvGrpSpPr/>
          <p:nvPr/>
        </p:nvGrpSpPr>
        <p:grpSpPr>
          <a:xfrm>
            <a:off x="8455554" y="2905335"/>
            <a:ext cx="965200" cy="990600"/>
            <a:chOff x="8912754" y="2791035"/>
            <a:chExt cx="965200" cy="990600"/>
          </a:xfrm>
        </p:grpSpPr>
        <p:sp>
          <p:nvSpPr>
            <p:cNvPr id="8" name="شكل بيضاوي 7">
              <a:extLst>
                <a:ext uri="{FF2B5EF4-FFF2-40B4-BE49-F238E27FC236}">
                  <a16:creationId xmlns:a16="http://schemas.microsoft.com/office/drawing/2014/main" id="{F14F5697-5248-326D-3578-946F288CAEB3}"/>
                </a:ext>
              </a:extLst>
            </p:cNvPr>
            <p:cNvSpPr/>
            <p:nvPr/>
          </p:nvSpPr>
          <p:spPr>
            <a:xfrm>
              <a:off x="8912754" y="2791035"/>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25" name="صورة 24" descr="صورة تحتوي على أسود, الظلام&#10;&#10;تم إنشاء الوصف تلقائياً">
              <a:extLst>
                <a:ext uri="{FF2B5EF4-FFF2-40B4-BE49-F238E27FC236}">
                  <a16:creationId xmlns:a16="http://schemas.microsoft.com/office/drawing/2014/main" id="{525AE751-243F-C344-B378-85B7E891D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051" y="2866314"/>
              <a:ext cx="793445" cy="793445"/>
            </a:xfrm>
            <a:prstGeom prst="rect">
              <a:avLst/>
            </a:prstGeom>
          </p:spPr>
        </p:pic>
      </p:grpSp>
      <p:grpSp>
        <p:nvGrpSpPr>
          <p:cNvPr id="33" name="مجموعة 32">
            <a:extLst>
              <a:ext uri="{FF2B5EF4-FFF2-40B4-BE49-F238E27FC236}">
                <a16:creationId xmlns:a16="http://schemas.microsoft.com/office/drawing/2014/main" id="{0C72E3D5-6A87-4853-B3DE-C87121E53685}"/>
              </a:ext>
            </a:extLst>
          </p:cNvPr>
          <p:cNvGrpSpPr/>
          <p:nvPr/>
        </p:nvGrpSpPr>
        <p:grpSpPr>
          <a:xfrm>
            <a:off x="7972954" y="4607487"/>
            <a:ext cx="965200" cy="990600"/>
            <a:chOff x="8430154" y="4493187"/>
            <a:chExt cx="965200" cy="990600"/>
          </a:xfrm>
        </p:grpSpPr>
        <p:sp>
          <p:nvSpPr>
            <p:cNvPr id="9" name="شكل بيضاوي 8">
              <a:extLst>
                <a:ext uri="{FF2B5EF4-FFF2-40B4-BE49-F238E27FC236}">
                  <a16:creationId xmlns:a16="http://schemas.microsoft.com/office/drawing/2014/main" id="{4610A316-3965-7701-D6C1-E83D6D565504}"/>
                </a:ext>
              </a:extLst>
            </p:cNvPr>
            <p:cNvSpPr/>
            <p:nvPr/>
          </p:nvSpPr>
          <p:spPr>
            <a:xfrm>
              <a:off x="8430154" y="4493187"/>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30" name="صورة 29" descr="صورة تحتوي على أسود, الظلام&#10;&#10;تم إنشاء الوصف تلقائياً">
              <a:extLst>
                <a:ext uri="{FF2B5EF4-FFF2-40B4-BE49-F238E27FC236}">
                  <a16:creationId xmlns:a16="http://schemas.microsoft.com/office/drawing/2014/main" id="{4724B5D0-9CFA-FCB1-79D4-57F0EBFB56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8778" y="4566708"/>
              <a:ext cx="847951" cy="847951"/>
            </a:xfrm>
            <a:prstGeom prst="rect">
              <a:avLst/>
            </a:prstGeom>
          </p:spPr>
        </p:pic>
      </p:grpSp>
      <p:grpSp>
        <p:nvGrpSpPr>
          <p:cNvPr id="34" name="مجموعة 33">
            <a:extLst>
              <a:ext uri="{FF2B5EF4-FFF2-40B4-BE49-F238E27FC236}">
                <a16:creationId xmlns:a16="http://schemas.microsoft.com/office/drawing/2014/main" id="{2272C572-09D3-E799-7813-DA8996577A58}"/>
              </a:ext>
            </a:extLst>
          </p:cNvPr>
          <p:cNvGrpSpPr/>
          <p:nvPr/>
        </p:nvGrpSpPr>
        <p:grpSpPr>
          <a:xfrm>
            <a:off x="6690253" y="5598087"/>
            <a:ext cx="965200" cy="990600"/>
            <a:chOff x="6690253" y="5598087"/>
            <a:chExt cx="965200" cy="990600"/>
          </a:xfrm>
        </p:grpSpPr>
        <p:sp>
          <p:nvSpPr>
            <p:cNvPr id="11" name="شكل بيضاوي 10">
              <a:extLst>
                <a:ext uri="{FF2B5EF4-FFF2-40B4-BE49-F238E27FC236}">
                  <a16:creationId xmlns:a16="http://schemas.microsoft.com/office/drawing/2014/main" id="{640F257F-FA4C-C091-4957-1D9C26B2CB6F}"/>
                </a:ext>
              </a:extLst>
            </p:cNvPr>
            <p:cNvSpPr/>
            <p:nvPr/>
          </p:nvSpPr>
          <p:spPr>
            <a:xfrm>
              <a:off x="6690253" y="5598087"/>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32" name="صورة 31" descr="صورة تحتوي على أسود, الظلام&#10;&#10;تم إنشاء الوصف تلقائياً">
              <a:extLst>
                <a:ext uri="{FF2B5EF4-FFF2-40B4-BE49-F238E27FC236}">
                  <a16:creationId xmlns:a16="http://schemas.microsoft.com/office/drawing/2014/main" id="{4FCEF0E3-6875-C3C2-ABAA-756C3285A0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097" y="5707133"/>
              <a:ext cx="749509" cy="749509"/>
            </a:xfrm>
            <a:prstGeom prst="rect">
              <a:avLst/>
            </a:prstGeom>
          </p:spPr>
        </p:pic>
      </p:grpSp>
      <p:sp>
        <p:nvSpPr>
          <p:cNvPr id="35" name="شكل بيضاوي 34">
            <a:extLst>
              <a:ext uri="{FF2B5EF4-FFF2-40B4-BE49-F238E27FC236}">
                <a16:creationId xmlns:a16="http://schemas.microsoft.com/office/drawing/2014/main" id="{CE2B510C-DC76-E767-584F-3D1FA25A228C}"/>
              </a:ext>
            </a:extLst>
          </p:cNvPr>
          <p:cNvSpPr/>
          <p:nvPr/>
        </p:nvSpPr>
        <p:spPr>
          <a:xfrm>
            <a:off x="8336934" y="2181657"/>
            <a:ext cx="259906" cy="240714"/>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848256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1.85185E-6 L 0.02565 0.23241 " pathEditMode="relative" rAng="0" ptsTypes="AA">
                                      <p:cBhvr>
                                        <p:cTn id="6" dur="1500" fill="hold"/>
                                        <p:tgtEl>
                                          <p:spTgt spid="35"/>
                                        </p:tgtEl>
                                        <p:attrNameLst>
                                          <p:attrName>ppt_x</p:attrName>
                                          <p:attrName>ppt_y</p:attrName>
                                        </p:attrNameLst>
                                      </p:cBhvr>
                                      <p:rCtr x="1276" y="11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5" name="مربع نص 4">
            <a:extLst>
              <a:ext uri="{FF2B5EF4-FFF2-40B4-BE49-F238E27FC236}">
                <a16:creationId xmlns:a16="http://schemas.microsoft.com/office/drawing/2014/main" id="{9164EF2C-6BCD-2BAE-AADE-5B8C0B6CD893}"/>
              </a:ext>
            </a:extLst>
          </p:cNvPr>
          <p:cNvSpPr txBox="1"/>
          <p:nvPr/>
        </p:nvSpPr>
        <p:spPr>
          <a:xfrm>
            <a:off x="650563" y="782736"/>
            <a:ext cx="3882936"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AL Strategies </a:t>
            </a:r>
          </a:p>
        </p:txBody>
      </p:sp>
      <p:sp>
        <p:nvSpPr>
          <p:cNvPr id="7" name="مربع نص 6">
            <a:extLst>
              <a:ext uri="{FF2B5EF4-FFF2-40B4-BE49-F238E27FC236}">
                <a16:creationId xmlns:a16="http://schemas.microsoft.com/office/drawing/2014/main" id="{17666990-C651-2F7B-4943-EF82D5C0BD25}"/>
              </a:ext>
            </a:extLst>
          </p:cNvPr>
          <p:cNvSpPr txBox="1"/>
          <p:nvPr/>
        </p:nvSpPr>
        <p:spPr>
          <a:xfrm>
            <a:off x="1306629" y="1688582"/>
            <a:ext cx="6097604" cy="400110"/>
          </a:xfrm>
          <a:prstGeom prst="rect">
            <a:avLst/>
          </a:prstGeom>
          <a:noFill/>
        </p:spPr>
        <p:txBody>
          <a:bodyPr wrap="square">
            <a:spAutoFit/>
          </a:bodyPr>
          <a:lstStyle/>
          <a:p>
            <a:pPr algn="l" rtl="0"/>
            <a:r>
              <a:rPr lang="en-US" sz="2000" dirty="0">
                <a:solidFill>
                  <a:schemeClr val="bg2"/>
                </a:solidFill>
              </a:rPr>
              <a:t>1- Random Sampling</a:t>
            </a:r>
          </a:p>
        </p:txBody>
      </p:sp>
      <p:sp>
        <p:nvSpPr>
          <p:cNvPr id="16" name="مربع نص 15">
            <a:extLst>
              <a:ext uri="{FF2B5EF4-FFF2-40B4-BE49-F238E27FC236}">
                <a16:creationId xmlns:a16="http://schemas.microsoft.com/office/drawing/2014/main" id="{7F8BA0B4-D140-62B9-7F12-872CD33CBBEA}"/>
              </a:ext>
            </a:extLst>
          </p:cNvPr>
          <p:cNvSpPr txBox="1"/>
          <p:nvPr/>
        </p:nvSpPr>
        <p:spPr>
          <a:xfrm>
            <a:off x="1306629" y="3130031"/>
            <a:ext cx="6097604" cy="400110"/>
          </a:xfrm>
          <a:prstGeom prst="rect">
            <a:avLst/>
          </a:prstGeom>
          <a:noFill/>
        </p:spPr>
        <p:txBody>
          <a:bodyPr wrap="square">
            <a:spAutoFit/>
          </a:bodyPr>
          <a:lstStyle/>
          <a:p>
            <a:pPr algn="l" rtl="0"/>
            <a:r>
              <a:rPr lang="en-US" sz="2000" dirty="0">
                <a:solidFill>
                  <a:schemeClr val="bg2"/>
                </a:solidFill>
              </a:rPr>
              <a:t>3- Entropy sampling</a:t>
            </a:r>
          </a:p>
        </p:txBody>
      </p:sp>
      <p:sp>
        <p:nvSpPr>
          <p:cNvPr id="19" name="مربع نص 18">
            <a:extLst>
              <a:ext uri="{FF2B5EF4-FFF2-40B4-BE49-F238E27FC236}">
                <a16:creationId xmlns:a16="http://schemas.microsoft.com/office/drawing/2014/main" id="{385E53BD-4C3C-6629-FCC7-84CEA0A982D3}"/>
              </a:ext>
            </a:extLst>
          </p:cNvPr>
          <p:cNvSpPr txBox="1"/>
          <p:nvPr/>
        </p:nvSpPr>
        <p:spPr>
          <a:xfrm>
            <a:off x="1306629" y="2409629"/>
            <a:ext cx="6097604" cy="400110"/>
          </a:xfrm>
          <a:prstGeom prst="rect">
            <a:avLst/>
          </a:prstGeom>
          <a:noFill/>
        </p:spPr>
        <p:txBody>
          <a:bodyPr wrap="square">
            <a:spAutoFit/>
          </a:bodyPr>
          <a:lstStyle/>
          <a:p>
            <a:pPr algn="l" rtl="0"/>
            <a:r>
              <a:rPr lang="en-US" sz="2000" dirty="0">
                <a:solidFill>
                  <a:schemeClr val="bg2"/>
                </a:solidFill>
              </a:rPr>
              <a:t>2- Margin sampling</a:t>
            </a:r>
          </a:p>
        </p:txBody>
      </p:sp>
      <p:sp>
        <p:nvSpPr>
          <p:cNvPr id="21" name="مربع نص 20">
            <a:extLst>
              <a:ext uri="{FF2B5EF4-FFF2-40B4-BE49-F238E27FC236}">
                <a16:creationId xmlns:a16="http://schemas.microsoft.com/office/drawing/2014/main" id="{78B56BBE-6B6B-7A89-84DD-B5A2753B4E80}"/>
              </a:ext>
            </a:extLst>
          </p:cNvPr>
          <p:cNvSpPr txBox="1"/>
          <p:nvPr/>
        </p:nvSpPr>
        <p:spPr>
          <a:xfrm>
            <a:off x="1306629" y="3848207"/>
            <a:ext cx="6299735" cy="400110"/>
          </a:xfrm>
          <a:prstGeom prst="rect">
            <a:avLst/>
          </a:prstGeom>
          <a:noFill/>
        </p:spPr>
        <p:txBody>
          <a:bodyPr wrap="square">
            <a:spAutoFit/>
          </a:bodyPr>
          <a:lstStyle/>
          <a:p>
            <a:pPr algn="l" rtl="0"/>
            <a:r>
              <a:rPr lang="en-US" sz="2000" dirty="0">
                <a:solidFill>
                  <a:schemeClr val="bg2"/>
                </a:solidFill>
              </a:rPr>
              <a:t>4- Uncertainty sampling (Least Confidence Sampling) </a:t>
            </a:r>
          </a:p>
        </p:txBody>
      </p:sp>
      <p:sp>
        <p:nvSpPr>
          <p:cNvPr id="25" name="مربع نص 24">
            <a:extLst>
              <a:ext uri="{FF2B5EF4-FFF2-40B4-BE49-F238E27FC236}">
                <a16:creationId xmlns:a16="http://schemas.microsoft.com/office/drawing/2014/main" id="{DA203E91-2E49-CD6B-07BE-C495E90B5A10}"/>
              </a:ext>
            </a:extLst>
          </p:cNvPr>
          <p:cNvSpPr txBox="1"/>
          <p:nvPr/>
        </p:nvSpPr>
        <p:spPr>
          <a:xfrm>
            <a:off x="267101" y="7948992"/>
            <a:ext cx="6097604" cy="369332"/>
          </a:xfrm>
          <a:prstGeom prst="rect">
            <a:avLst/>
          </a:prstGeom>
          <a:noFill/>
        </p:spPr>
        <p:txBody>
          <a:bodyPr wrap="square">
            <a:spAutoFit/>
          </a:bodyPr>
          <a:lstStyle/>
          <a:p>
            <a:pPr algn="l" rtl="0"/>
            <a:r>
              <a:rPr lang="ar-EG" dirty="0">
                <a:solidFill>
                  <a:schemeClr val="tx2">
                    <a:lumMod val="25000"/>
                    <a:lumOff val="75000"/>
                  </a:schemeClr>
                </a:solidFill>
                <a:latin typeface="Bahnschrift SemiLight SemiConde" panose="020B0502040204020203" pitchFamily="34" charset="0"/>
              </a:rPr>
              <a:t>just query to labeling random samples from dataset</a:t>
            </a:r>
          </a:p>
        </p:txBody>
      </p:sp>
    </p:spTree>
    <p:extLst>
      <p:ext uri="{BB962C8B-B14F-4D97-AF65-F5344CB8AC3E}">
        <p14:creationId xmlns:p14="http://schemas.microsoft.com/office/powerpoint/2010/main" val="3804234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750"/>
                                        <p:tgtEl>
                                          <p:spTgt spid="19"/>
                                        </p:tgtEl>
                                      </p:cBhvr>
                                    </p:animEffect>
                                    <p:anim calcmode="lin" valueType="num">
                                      <p:cBhvr>
                                        <p:cTn id="14" dur="750" fill="hold"/>
                                        <p:tgtEl>
                                          <p:spTgt spid="19"/>
                                        </p:tgtEl>
                                        <p:attrNameLst>
                                          <p:attrName>ppt_x</p:attrName>
                                        </p:attrNameLst>
                                      </p:cBhvr>
                                      <p:tavLst>
                                        <p:tav tm="0">
                                          <p:val>
                                            <p:strVal val="#ppt_x"/>
                                          </p:val>
                                        </p:tav>
                                        <p:tav tm="100000">
                                          <p:val>
                                            <p:strVal val="#ppt_x"/>
                                          </p:val>
                                        </p:tav>
                                      </p:tavLst>
                                    </p:anim>
                                    <p:anim calcmode="lin" valueType="num">
                                      <p:cBhvr>
                                        <p:cTn id="15" dur="750" fill="hold"/>
                                        <p:tgtEl>
                                          <p:spTgt spid="19"/>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50"/>
                                        <p:tgtEl>
                                          <p:spTgt spid="16"/>
                                        </p:tgtEl>
                                      </p:cBhvr>
                                    </p:animEffect>
                                    <p:anim calcmode="lin" valueType="num">
                                      <p:cBhvr>
                                        <p:cTn id="20" dur="750" fill="hold"/>
                                        <p:tgtEl>
                                          <p:spTgt spid="16"/>
                                        </p:tgtEl>
                                        <p:attrNameLst>
                                          <p:attrName>ppt_x</p:attrName>
                                        </p:attrNameLst>
                                      </p:cBhvr>
                                      <p:tavLst>
                                        <p:tav tm="0">
                                          <p:val>
                                            <p:strVal val="#ppt_x"/>
                                          </p:val>
                                        </p:tav>
                                        <p:tav tm="100000">
                                          <p:val>
                                            <p:strVal val="#ppt_x"/>
                                          </p:val>
                                        </p:tav>
                                      </p:tavLst>
                                    </p:anim>
                                    <p:anim calcmode="lin" valueType="num">
                                      <p:cBhvr>
                                        <p:cTn id="21" dur="75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7"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750"/>
                                        <p:tgtEl>
                                          <p:spTgt spid="21"/>
                                        </p:tgtEl>
                                      </p:cBhvr>
                                    </p:animEffect>
                                    <p:anim calcmode="lin" valueType="num">
                                      <p:cBhvr>
                                        <p:cTn id="26" dur="750" fill="hold"/>
                                        <p:tgtEl>
                                          <p:spTgt spid="21"/>
                                        </p:tgtEl>
                                        <p:attrNameLst>
                                          <p:attrName>ppt_x</p:attrName>
                                        </p:attrNameLst>
                                      </p:cBhvr>
                                      <p:tavLst>
                                        <p:tav tm="0">
                                          <p:val>
                                            <p:strVal val="#ppt_x"/>
                                          </p:val>
                                        </p:tav>
                                        <p:tav tm="100000">
                                          <p:val>
                                            <p:strVal val="#ppt_x"/>
                                          </p:val>
                                        </p:tav>
                                      </p:tavLst>
                                    </p:anim>
                                    <p:anim calcmode="lin" valueType="num">
                                      <p:cBhvr>
                                        <p:cTn id="27" dur="7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19"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5" name="مربع نص 4">
            <a:extLst>
              <a:ext uri="{FF2B5EF4-FFF2-40B4-BE49-F238E27FC236}">
                <a16:creationId xmlns:a16="http://schemas.microsoft.com/office/drawing/2014/main" id="{9164EF2C-6BCD-2BAE-AADE-5B8C0B6CD893}"/>
              </a:ext>
            </a:extLst>
          </p:cNvPr>
          <p:cNvSpPr txBox="1"/>
          <p:nvPr/>
        </p:nvSpPr>
        <p:spPr>
          <a:xfrm>
            <a:off x="650563" y="782736"/>
            <a:ext cx="3882936"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AL Strategies </a:t>
            </a:r>
          </a:p>
        </p:txBody>
      </p:sp>
      <p:sp>
        <p:nvSpPr>
          <p:cNvPr id="7" name="مربع نص 6">
            <a:extLst>
              <a:ext uri="{FF2B5EF4-FFF2-40B4-BE49-F238E27FC236}">
                <a16:creationId xmlns:a16="http://schemas.microsoft.com/office/drawing/2014/main" id="{17666990-C651-2F7B-4943-EF82D5C0BD25}"/>
              </a:ext>
            </a:extLst>
          </p:cNvPr>
          <p:cNvSpPr txBox="1"/>
          <p:nvPr/>
        </p:nvSpPr>
        <p:spPr>
          <a:xfrm>
            <a:off x="1306629" y="1554573"/>
            <a:ext cx="6097604" cy="461665"/>
          </a:xfrm>
          <a:prstGeom prst="rect">
            <a:avLst/>
          </a:prstGeom>
          <a:noFill/>
        </p:spPr>
        <p:txBody>
          <a:bodyPr wrap="square">
            <a:spAutoFit/>
          </a:bodyPr>
          <a:lstStyle/>
          <a:p>
            <a:pPr algn="l" rtl="0"/>
            <a:r>
              <a:rPr lang="en-US" sz="2400" dirty="0">
                <a:solidFill>
                  <a:schemeClr val="bg2"/>
                </a:solidFill>
              </a:rPr>
              <a:t>1- Random Sampling</a:t>
            </a:r>
          </a:p>
        </p:txBody>
      </p:sp>
      <p:sp>
        <p:nvSpPr>
          <p:cNvPr id="16" name="مربع نص 15">
            <a:extLst>
              <a:ext uri="{FF2B5EF4-FFF2-40B4-BE49-F238E27FC236}">
                <a16:creationId xmlns:a16="http://schemas.microsoft.com/office/drawing/2014/main" id="{7F8BA0B4-D140-62B9-7F12-872CD33CBBEA}"/>
              </a:ext>
            </a:extLst>
          </p:cNvPr>
          <p:cNvSpPr txBox="1"/>
          <p:nvPr/>
        </p:nvSpPr>
        <p:spPr>
          <a:xfrm>
            <a:off x="1306629" y="3900086"/>
            <a:ext cx="6097604" cy="400110"/>
          </a:xfrm>
          <a:prstGeom prst="rect">
            <a:avLst/>
          </a:prstGeom>
          <a:noFill/>
        </p:spPr>
        <p:txBody>
          <a:bodyPr wrap="square">
            <a:spAutoFit/>
          </a:bodyPr>
          <a:lstStyle/>
          <a:p>
            <a:pPr algn="l" rtl="0"/>
            <a:r>
              <a:rPr lang="en-US" sz="2000" dirty="0">
                <a:solidFill>
                  <a:schemeClr val="bg2"/>
                </a:solidFill>
              </a:rPr>
              <a:t>3- Entropy sampling</a:t>
            </a:r>
          </a:p>
        </p:txBody>
      </p:sp>
      <p:sp>
        <p:nvSpPr>
          <p:cNvPr id="19" name="مربع نص 18">
            <a:extLst>
              <a:ext uri="{FF2B5EF4-FFF2-40B4-BE49-F238E27FC236}">
                <a16:creationId xmlns:a16="http://schemas.microsoft.com/office/drawing/2014/main" id="{385E53BD-4C3C-6629-FCC7-84CEA0A982D3}"/>
              </a:ext>
            </a:extLst>
          </p:cNvPr>
          <p:cNvSpPr txBox="1"/>
          <p:nvPr/>
        </p:nvSpPr>
        <p:spPr>
          <a:xfrm>
            <a:off x="1306629" y="3179684"/>
            <a:ext cx="6097604" cy="400110"/>
          </a:xfrm>
          <a:prstGeom prst="rect">
            <a:avLst/>
          </a:prstGeom>
          <a:noFill/>
        </p:spPr>
        <p:txBody>
          <a:bodyPr wrap="square">
            <a:spAutoFit/>
          </a:bodyPr>
          <a:lstStyle/>
          <a:p>
            <a:pPr algn="l" rtl="0"/>
            <a:r>
              <a:rPr lang="en-US" sz="2000" dirty="0">
                <a:solidFill>
                  <a:schemeClr val="bg2"/>
                </a:solidFill>
              </a:rPr>
              <a:t>2- Margin sampling</a:t>
            </a:r>
          </a:p>
        </p:txBody>
      </p:sp>
      <p:sp>
        <p:nvSpPr>
          <p:cNvPr id="21" name="مربع نص 20">
            <a:extLst>
              <a:ext uri="{FF2B5EF4-FFF2-40B4-BE49-F238E27FC236}">
                <a16:creationId xmlns:a16="http://schemas.microsoft.com/office/drawing/2014/main" id="{78B56BBE-6B6B-7A89-84DD-B5A2753B4E80}"/>
              </a:ext>
            </a:extLst>
          </p:cNvPr>
          <p:cNvSpPr txBox="1"/>
          <p:nvPr/>
        </p:nvSpPr>
        <p:spPr>
          <a:xfrm>
            <a:off x="1306629" y="4618262"/>
            <a:ext cx="6299735" cy="400110"/>
          </a:xfrm>
          <a:prstGeom prst="rect">
            <a:avLst/>
          </a:prstGeom>
          <a:noFill/>
        </p:spPr>
        <p:txBody>
          <a:bodyPr wrap="square">
            <a:spAutoFit/>
          </a:bodyPr>
          <a:lstStyle/>
          <a:p>
            <a:pPr algn="l" rtl="0"/>
            <a:r>
              <a:rPr lang="en-US" sz="2000" dirty="0">
                <a:solidFill>
                  <a:schemeClr val="bg2"/>
                </a:solidFill>
              </a:rPr>
              <a:t>4- Uncertainty sampling (Least Confidence Sampling) </a:t>
            </a:r>
          </a:p>
        </p:txBody>
      </p:sp>
      <p:sp>
        <p:nvSpPr>
          <p:cNvPr id="25" name="مربع نص 24">
            <a:extLst>
              <a:ext uri="{FF2B5EF4-FFF2-40B4-BE49-F238E27FC236}">
                <a16:creationId xmlns:a16="http://schemas.microsoft.com/office/drawing/2014/main" id="{DA203E91-2E49-CD6B-07BE-C495E90B5A10}"/>
              </a:ext>
            </a:extLst>
          </p:cNvPr>
          <p:cNvSpPr txBox="1"/>
          <p:nvPr/>
        </p:nvSpPr>
        <p:spPr>
          <a:xfrm>
            <a:off x="1682015" y="2264856"/>
            <a:ext cx="6097604" cy="369332"/>
          </a:xfrm>
          <a:prstGeom prst="rect">
            <a:avLst/>
          </a:prstGeom>
          <a:noFill/>
        </p:spPr>
        <p:txBody>
          <a:bodyPr wrap="square">
            <a:spAutoFit/>
          </a:bodyPr>
          <a:lstStyle/>
          <a:p>
            <a:pPr algn="l" rtl="0"/>
            <a:r>
              <a:rPr lang="ar-EG" dirty="0">
                <a:solidFill>
                  <a:schemeClr val="tx2">
                    <a:lumMod val="25000"/>
                    <a:lumOff val="75000"/>
                  </a:schemeClr>
                </a:solidFill>
                <a:latin typeface="Bahnschrift SemiLight SemiConde" panose="020B0502040204020203" pitchFamily="34" charset="0"/>
              </a:rPr>
              <a:t>just query to labeling random samples from dataset.</a:t>
            </a:r>
          </a:p>
        </p:txBody>
      </p:sp>
    </p:spTree>
    <p:extLst>
      <p:ext uri="{BB962C8B-B14F-4D97-AF65-F5344CB8AC3E}">
        <p14:creationId xmlns:p14="http://schemas.microsoft.com/office/powerpoint/2010/main" val="928538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5" name="مربع نص 4">
            <a:extLst>
              <a:ext uri="{FF2B5EF4-FFF2-40B4-BE49-F238E27FC236}">
                <a16:creationId xmlns:a16="http://schemas.microsoft.com/office/drawing/2014/main" id="{9164EF2C-6BCD-2BAE-AADE-5B8C0B6CD893}"/>
              </a:ext>
            </a:extLst>
          </p:cNvPr>
          <p:cNvSpPr txBox="1"/>
          <p:nvPr/>
        </p:nvSpPr>
        <p:spPr>
          <a:xfrm>
            <a:off x="650563" y="782736"/>
            <a:ext cx="3882936"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AL Strategies </a:t>
            </a:r>
          </a:p>
        </p:txBody>
      </p:sp>
      <p:sp>
        <p:nvSpPr>
          <p:cNvPr id="7" name="مربع نص 6">
            <a:extLst>
              <a:ext uri="{FF2B5EF4-FFF2-40B4-BE49-F238E27FC236}">
                <a16:creationId xmlns:a16="http://schemas.microsoft.com/office/drawing/2014/main" id="{17666990-C651-2F7B-4943-EF82D5C0BD25}"/>
              </a:ext>
            </a:extLst>
          </p:cNvPr>
          <p:cNvSpPr txBox="1"/>
          <p:nvPr/>
        </p:nvSpPr>
        <p:spPr>
          <a:xfrm>
            <a:off x="1306629" y="1688582"/>
            <a:ext cx="6097604" cy="400110"/>
          </a:xfrm>
          <a:prstGeom prst="rect">
            <a:avLst/>
          </a:prstGeom>
          <a:noFill/>
        </p:spPr>
        <p:txBody>
          <a:bodyPr wrap="square">
            <a:spAutoFit/>
          </a:bodyPr>
          <a:lstStyle/>
          <a:p>
            <a:pPr algn="l" rtl="0"/>
            <a:r>
              <a:rPr lang="en-US" sz="2000" dirty="0">
                <a:solidFill>
                  <a:schemeClr val="tx1">
                    <a:lumMod val="50000"/>
                    <a:lumOff val="50000"/>
                  </a:schemeClr>
                </a:solidFill>
              </a:rPr>
              <a:t>1- Random Sampling</a:t>
            </a:r>
          </a:p>
        </p:txBody>
      </p:sp>
      <p:sp>
        <p:nvSpPr>
          <p:cNvPr id="16" name="مربع نص 15">
            <a:extLst>
              <a:ext uri="{FF2B5EF4-FFF2-40B4-BE49-F238E27FC236}">
                <a16:creationId xmlns:a16="http://schemas.microsoft.com/office/drawing/2014/main" id="{7F8BA0B4-D140-62B9-7F12-872CD33CBBEA}"/>
              </a:ext>
            </a:extLst>
          </p:cNvPr>
          <p:cNvSpPr txBox="1"/>
          <p:nvPr/>
        </p:nvSpPr>
        <p:spPr>
          <a:xfrm>
            <a:off x="1306629" y="4525728"/>
            <a:ext cx="6097604" cy="400110"/>
          </a:xfrm>
          <a:prstGeom prst="rect">
            <a:avLst/>
          </a:prstGeom>
          <a:noFill/>
        </p:spPr>
        <p:txBody>
          <a:bodyPr wrap="square">
            <a:spAutoFit/>
          </a:bodyPr>
          <a:lstStyle/>
          <a:p>
            <a:pPr algn="l" rtl="0"/>
            <a:r>
              <a:rPr lang="en-US" sz="2000" dirty="0">
                <a:solidFill>
                  <a:schemeClr val="bg2"/>
                </a:solidFill>
              </a:rPr>
              <a:t>3- Entropy sampling</a:t>
            </a:r>
          </a:p>
        </p:txBody>
      </p:sp>
      <p:sp>
        <p:nvSpPr>
          <p:cNvPr id="19" name="مربع نص 18">
            <a:extLst>
              <a:ext uri="{FF2B5EF4-FFF2-40B4-BE49-F238E27FC236}">
                <a16:creationId xmlns:a16="http://schemas.microsoft.com/office/drawing/2014/main" id="{385E53BD-4C3C-6629-FCC7-84CEA0A982D3}"/>
              </a:ext>
            </a:extLst>
          </p:cNvPr>
          <p:cNvSpPr txBox="1"/>
          <p:nvPr/>
        </p:nvSpPr>
        <p:spPr>
          <a:xfrm>
            <a:off x="1306629" y="2173636"/>
            <a:ext cx="6097604" cy="461665"/>
          </a:xfrm>
          <a:prstGeom prst="rect">
            <a:avLst/>
          </a:prstGeom>
          <a:noFill/>
        </p:spPr>
        <p:txBody>
          <a:bodyPr wrap="square">
            <a:spAutoFit/>
          </a:bodyPr>
          <a:lstStyle/>
          <a:p>
            <a:pPr algn="l" rtl="0"/>
            <a:r>
              <a:rPr lang="en-US" sz="2400" dirty="0">
                <a:solidFill>
                  <a:schemeClr val="bg2"/>
                </a:solidFill>
              </a:rPr>
              <a:t>2- Margin sampling</a:t>
            </a:r>
          </a:p>
        </p:txBody>
      </p:sp>
      <p:sp>
        <p:nvSpPr>
          <p:cNvPr id="21" name="مربع نص 20">
            <a:extLst>
              <a:ext uri="{FF2B5EF4-FFF2-40B4-BE49-F238E27FC236}">
                <a16:creationId xmlns:a16="http://schemas.microsoft.com/office/drawing/2014/main" id="{78B56BBE-6B6B-7A89-84DD-B5A2753B4E80}"/>
              </a:ext>
            </a:extLst>
          </p:cNvPr>
          <p:cNvSpPr txBox="1"/>
          <p:nvPr/>
        </p:nvSpPr>
        <p:spPr>
          <a:xfrm>
            <a:off x="1306629" y="5243904"/>
            <a:ext cx="6299735" cy="400110"/>
          </a:xfrm>
          <a:prstGeom prst="rect">
            <a:avLst/>
          </a:prstGeom>
          <a:noFill/>
        </p:spPr>
        <p:txBody>
          <a:bodyPr wrap="square">
            <a:spAutoFit/>
          </a:bodyPr>
          <a:lstStyle/>
          <a:p>
            <a:pPr algn="l" rtl="0"/>
            <a:r>
              <a:rPr lang="en-US" sz="2000" dirty="0">
                <a:solidFill>
                  <a:schemeClr val="bg2"/>
                </a:solidFill>
              </a:rPr>
              <a:t>4- Uncertainty sampling (Least Confidence Sampling) </a:t>
            </a:r>
          </a:p>
        </p:txBody>
      </p:sp>
      <p:sp>
        <p:nvSpPr>
          <p:cNvPr id="4" name="مربع نص 3">
            <a:extLst>
              <a:ext uri="{FF2B5EF4-FFF2-40B4-BE49-F238E27FC236}">
                <a16:creationId xmlns:a16="http://schemas.microsoft.com/office/drawing/2014/main" id="{C784D461-9D0F-0C20-4830-93AD6FC9257E}"/>
              </a:ext>
            </a:extLst>
          </p:cNvPr>
          <p:cNvSpPr txBox="1"/>
          <p:nvPr/>
        </p:nvSpPr>
        <p:spPr>
          <a:xfrm>
            <a:off x="1739765" y="2720245"/>
            <a:ext cx="7904747" cy="1286571"/>
          </a:xfrm>
          <a:prstGeom prst="rect">
            <a:avLst/>
          </a:prstGeom>
          <a:noFill/>
        </p:spPr>
        <p:txBody>
          <a:bodyPr wrap="square">
            <a:spAutoFit/>
          </a:bodyPr>
          <a:lstStyle/>
          <a:p>
            <a:pPr algn="just" rtl="0">
              <a:lnSpc>
                <a:spcPct val="150000"/>
              </a:lnSpc>
            </a:pPr>
            <a:r>
              <a:rPr lang="en-AE" dirty="0">
                <a:solidFill>
                  <a:schemeClr val="tx2">
                    <a:lumMod val="25000"/>
                    <a:lumOff val="75000"/>
                  </a:schemeClr>
                </a:solidFill>
                <a:latin typeface="Bahnschrift SemiLight SemiConde" panose="020B0502040204020203" pitchFamily="34" charset="0"/>
              </a:rPr>
              <a:t>T</a:t>
            </a:r>
            <a:r>
              <a:rPr lang="ar-EG" dirty="0">
                <a:solidFill>
                  <a:schemeClr val="tx2">
                    <a:lumMod val="25000"/>
                    <a:lumOff val="75000"/>
                  </a:schemeClr>
                </a:solidFill>
                <a:latin typeface="Bahnschrift SemiLight SemiConde" panose="020B0502040204020203" pitchFamily="34" charset="0"/>
              </a:rPr>
              <a:t>he algorithm focuses on instances where the model's prediction is uncertain. In other words, the model is most uncertain when the margin between the probabilities assigned to the top two</a:t>
            </a:r>
            <a:r>
              <a:rPr lang="ar-EG" dirty="0"/>
              <a:t> </a:t>
            </a:r>
            <a:r>
              <a:rPr lang="ar-EG" dirty="0">
                <a:solidFill>
                  <a:schemeClr val="tx2">
                    <a:lumMod val="25000"/>
                    <a:lumOff val="75000"/>
                  </a:schemeClr>
                </a:solidFill>
                <a:latin typeface="Bahnschrift SemiLight SemiConde" panose="020B0502040204020203" pitchFamily="34" charset="0"/>
              </a:rPr>
              <a:t>predicted classes is smallest.</a:t>
            </a:r>
          </a:p>
        </p:txBody>
      </p:sp>
    </p:spTree>
    <p:extLst>
      <p:ext uri="{BB962C8B-B14F-4D97-AF65-F5344CB8AC3E}">
        <p14:creationId xmlns:p14="http://schemas.microsoft.com/office/powerpoint/2010/main" val="2228439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5" name="مربع نص 4">
            <a:extLst>
              <a:ext uri="{FF2B5EF4-FFF2-40B4-BE49-F238E27FC236}">
                <a16:creationId xmlns:a16="http://schemas.microsoft.com/office/drawing/2014/main" id="{9164EF2C-6BCD-2BAE-AADE-5B8C0B6CD893}"/>
              </a:ext>
            </a:extLst>
          </p:cNvPr>
          <p:cNvSpPr txBox="1"/>
          <p:nvPr/>
        </p:nvSpPr>
        <p:spPr>
          <a:xfrm>
            <a:off x="650563" y="782736"/>
            <a:ext cx="3882936"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AL Strategies </a:t>
            </a:r>
          </a:p>
        </p:txBody>
      </p:sp>
      <p:sp>
        <p:nvSpPr>
          <p:cNvPr id="7" name="مربع نص 6">
            <a:extLst>
              <a:ext uri="{FF2B5EF4-FFF2-40B4-BE49-F238E27FC236}">
                <a16:creationId xmlns:a16="http://schemas.microsoft.com/office/drawing/2014/main" id="{17666990-C651-2F7B-4943-EF82D5C0BD25}"/>
              </a:ext>
            </a:extLst>
          </p:cNvPr>
          <p:cNvSpPr txBox="1"/>
          <p:nvPr/>
        </p:nvSpPr>
        <p:spPr>
          <a:xfrm>
            <a:off x="1306629" y="1688582"/>
            <a:ext cx="6097604" cy="400110"/>
          </a:xfrm>
          <a:prstGeom prst="rect">
            <a:avLst/>
          </a:prstGeom>
          <a:noFill/>
        </p:spPr>
        <p:txBody>
          <a:bodyPr wrap="square">
            <a:spAutoFit/>
          </a:bodyPr>
          <a:lstStyle/>
          <a:p>
            <a:pPr algn="l" rtl="0"/>
            <a:r>
              <a:rPr lang="en-US" sz="2000" dirty="0">
                <a:solidFill>
                  <a:schemeClr val="tx1">
                    <a:lumMod val="50000"/>
                    <a:lumOff val="50000"/>
                  </a:schemeClr>
                </a:solidFill>
              </a:rPr>
              <a:t>1- Random Sampling</a:t>
            </a:r>
          </a:p>
        </p:txBody>
      </p:sp>
      <p:sp>
        <p:nvSpPr>
          <p:cNvPr id="16" name="مربع نص 15">
            <a:extLst>
              <a:ext uri="{FF2B5EF4-FFF2-40B4-BE49-F238E27FC236}">
                <a16:creationId xmlns:a16="http://schemas.microsoft.com/office/drawing/2014/main" id="{7F8BA0B4-D140-62B9-7F12-872CD33CBBEA}"/>
              </a:ext>
            </a:extLst>
          </p:cNvPr>
          <p:cNvSpPr txBox="1"/>
          <p:nvPr/>
        </p:nvSpPr>
        <p:spPr>
          <a:xfrm>
            <a:off x="1309837" y="2717240"/>
            <a:ext cx="6097604" cy="461665"/>
          </a:xfrm>
          <a:prstGeom prst="rect">
            <a:avLst/>
          </a:prstGeom>
          <a:noFill/>
        </p:spPr>
        <p:txBody>
          <a:bodyPr wrap="square">
            <a:spAutoFit/>
          </a:bodyPr>
          <a:lstStyle/>
          <a:p>
            <a:pPr algn="l" rtl="0"/>
            <a:r>
              <a:rPr lang="en-US" sz="2400" dirty="0">
                <a:solidFill>
                  <a:schemeClr val="bg2"/>
                </a:solidFill>
              </a:rPr>
              <a:t>3- Entropy sampling</a:t>
            </a:r>
          </a:p>
        </p:txBody>
      </p:sp>
      <p:sp>
        <p:nvSpPr>
          <p:cNvPr id="19" name="مربع نص 18">
            <a:extLst>
              <a:ext uri="{FF2B5EF4-FFF2-40B4-BE49-F238E27FC236}">
                <a16:creationId xmlns:a16="http://schemas.microsoft.com/office/drawing/2014/main" id="{385E53BD-4C3C-6629-FCC7-84CEA0A982D3}"/>
              </a:ext>
            </a:extLst>
          </p:cNvPr>
          <p:cNvSpPr txBox="1"/>
          <p:nvPr/>
        </p:nvSpPr>
        <p:spPr>
          <a:xfrm>
            <a:off x="1306629" y="2202911"/>
            <a:ext cx="6097604" cy="400110"/>
          </a:xfrm>
          <a:prstGeom prst="rect">
            <a:avLst/>
          </a:prstGeom>
          <a:noFill/>
        </p:spPr>
        <p:txBody>
          <a:bodyPr wrap="square">
            <a:spAutoFit/>
          </a:bodyPr>
          <a:lstStyle/>
          <a:p>
            <a:pPr algn="l" rtl="0"/>
            <a:r>
              <a:rPr lang="en-US" sz="2000" dirty="0">
                <a:solidFill>
                  <a:schemeClr val="tx1">
                    <a:lumMod val="50000"/>
                    <a:lumOff val="50000"/>
                  </a:schemeClr>
                </a:solidFill>
              </a:rPr>
              <a:t>2- Margin sampling</a:t>
            </a:r>
          </a:p>
        </p:txBody>
      </p:sp>
      <p:sp>
        <p:nvSpPr>
          <p:cNvPr id="21" name="مربع نص 20">
            <a:extLst>
              <a:ext uri="{FF2B5EF4-FFF2-40B4-BE49-F238E27FC236}">
                <a16:creationId xmlns:a16="http://schemas.microsoft.com/office/drawing/2014/main" id="{78B56BBE-6B6B-7A89-84DD-B5A2753B4E80}"/>
              </a:ext>
            </a:extLst>
          </p:cNvPr>
          <p:cNvSpPr txBox="1"/>
          <p:nvPr/>
        </p:nvSpPr>
        <p:spPr>
          <a:xfrm>
            <a:off x="1306629" y="5120206"/>
            <a:ext cx="6299735" cy="400110"/>
          </a:xfrm>
          <a:prstGeom prst="rect">
            <a:avLst/>
          </a:prstGeom>
          <a:noFill/>
        </p:spPr>
        <p:txBody>
          <a:bodyPr wrap="square">
            <a:spAutoFit/>
          </a:bodyPr>
          <a:lstStyle/>
          <a:p>
            <a:pPr algn="l" rtl="0"/>
            <a:r>
              <a:rPr lang="en-US" sz="2000" dirty="0">
                <a:solidFill>
                  <a:schemeClr val="bg2"/>
                </a:solidFill>
              </a:rPr>
              <a:t>4- Uncertainty sampling (Least Confidence Sampling) </a:t>
            </a:r>
          </a:p>
        </p:txBody>
      </p:sp>
      <p:sp>
        <p:nvSpPr>
          <p:cNvPr id="4" name="مربع نص 3">
            <a:extLst>
              <a:ext uri="{FF2B5EF4-FFF2-40B4-BE49-F238E27FC236}">
                <a16:creationId xmlns:a16="http://schemas.microsoft.com/office/drawing/2014/main" id="{A8C5B003-E605-98C8-E6B8-BC4B17163239}"/>
              </a:ext>
            </a:extLst>
          </p:cNvPr>
          <p:cNvSpPr txBox="1"/>
          <p:nvPr/>
        </p:nvSpPr>
        <p:spPr>
          <a:xfrm>
            <a:off x="1875322" y="3178905"/>
            <a:ext cx="8441356" cy="1286571"/>
          </a:xfrm>
          <a:prstGeom prst="rect">
            <a:avLst/>
          </a:prstGeom>
          <a:noFill/>
        </p:spPr>
        <p:txBody>
          <a:bodyPr wrap="square">
            <a:spAutoFit/>
          </a:bodyPr>
          <a:lstStyle/>
          <a:p>
            <a:pPr algn="just" rtl="0">
              <a:lnSpc>
                <a:spcPct val="150000"/>
              </a:lnSpc>
            </a:pPr>
            <a:r>
              <a:rPr lang="ar-EG" dirty="0">
                <a:solidFill>
                  <a:schemeClr val="tx2">
                    <a:lumMod val="25000"/>
                    <a:lumOff val="75000"/>
                  </a:schemeClr>
                </a:solidFill>
                <a:latin typeface="Bahnschrift SemiLight SemiConde" panose="020B0502040204020203" pitchFamily="34" charset="0"/>
              </a:rPr>
              <a:t>Entropy, is measure of uncertainty associated with a set of labels. In a classification problem, if a model is uncertain about the class label for a particular data point, it means that the distribution of probabilities across different classes is more spread out or uncertain.</a:t>
            </a:r>
          </a:p>
        </p:txBody>
      </p:sp>
    </p:spTree>
    <p:extLst>
      <p:ext uri="{BB962C8B-B14F-4D97-AF65-F5344CB8AC3E}">
        <p14:creationId xmlns:p14="http://schemas.microsoft.com/office/powerpoint/2010/main" val="3823057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5" name="مربع نص 4">
            <a:extLst>
              <a:ext uri="{FF2B5EF4-FFF2-40B4-BE49-F238E27FC236}">
                <a16:creationId xmlns:a16="http://schemas.microsoft.com/office/drawing/2014/main" id="{9164EF2C-6BCD-2BAE-AADE-5B8C0B6CD893}"/>
              </a:ext>
            </a:extLst>
          </p:cNvPr>
          <p:cNvSpPr txBox="1"/>
          <p:nvPr/>
        </p:nvSpPr>
        <p:spPr>
          <a:xfrm>
            <a:off x="650563" y="782736"/>
            <a:ext cx="3882936"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AL Strategies </a:t>
            </a:r>
          </a:p>
        </p:txBody>
      </p:sp>
      <p:sp>
        <p:nvSpPr>
          <p:cNvPr id="7" name="مربع نص 6">
            <a:extLst>
              <a:ext uri="{FF2B5EF4-FFF2-40B4-BE49-F238E27FC236}">
                <a16:creationId xmlns:a16="http://schemas.microsoft.com/office/drawing/2014/main" id="{17666990-C651-2F7B-4943-EF82D5C0BD25}"/>
              </a:ext>
            </a:extLst>
          </p:cNvPr>
          <p:cNvSpPr txBox="1"/>
          <p:nvPr/>
        </p:nvSpPr>
        <p:spPr>
          <a:xfrm>
            <a:off x="1306629" y="1688582"/>
            <a:ext cx="6097604" cy="400110"/>
          </a:xfrm>
          <a:prstGeom prst="rect">
            <a:avLst/>
          </a:prstGeom>
          <a:noFill/>
        </p:spPr>
        <p:txBody>
          <a:bodyPr wrap="square">
            <a:spAutoFit/>
          </a:bodyPr>
          <a:lstStyle/>
          <a:p>
            <a:pPr algn="l" rtl="0"/>
            <a:r>
              <a:rPr lang="en-US" sz="2000" dirty="0">
                <a:solidFill>
                  <a:schemeClr val="tx1">
                    <a:lumMod val="50000"/>
                    <a:lumOff val="50000"/>
                  </a:schemeClr>
                </a:solidFill>
              </a:rPr>
              <a:t>1- Random Sampling</a:t>
            </a:r>
          </a:p>
        </p:txBody>
      </p:sp>
      <p:sp>
        <p:nvSpPr>
          <p:cNvPr id="16" name="مربع نص 15">
            <a:extLst>
              <a:ext uri="{FF2B5EF4-FFF2-40B4-BE49-F238E27FC236}">
                <a16:creationId xmlns:a16="http://schemas.microsoft.com/office/drawing/2014/main" id="{7F8BA0B4-D140-62B9-7F12-872CD33CBBEA}"/>
              </a:ext>
            </a:extLst>
          </p:cNvPr>
          <p:cNvSpPr txBox="1"/>
          <p:nvPr/>
        </p:nvSpPr>
        <p:spPr>
          <a:xfrm>
            <a:off x="1309837" y="2717240"/>
            <a:ext cx="6097604" cy="400110"/>
          </a:xfrm>
          <a:prstGeom prst="rect">
            <a:avLst/>
          </a:prstGeom>
          <a:noFill/>
        </p:spPr>
        <p:txBody>
          <a:bodyPr wrap="square">
            <a:spAutoFit/>
          </a:bodyPr>
          <a:lstStyle/>
          <a:p>
            <a:pPr algn="l" rtl="0"/>
            <a:r>
              <a:rPr lang="en-US" sz="2000" dirty="0">
                <a:solidFill>
                  <a:schemeClr val="tx1">
                    <a:lumMod val="50000"/>
                    <a:lumOff val="50000"/>
                  </a:schemeClr>
                </a:solidFill>
              </a:rPr>
              <a:t>3- Entropy sampling</a:t>
            </a:r>
          </a:p>
        </p:txBody>
      </p:sp>
      <p:sp>
        <p:nvSpPr>
          <p:cNvPr id="19" name="مربع نص 18">
            <a:extLst>
              <a:ext uri="{FF2B5EF4-FFF2-40B4-BE49-F238E27FC236}">
                <a16:creationId xmlns:a16="http://schemas.microsoft.com/office/drawing/2014/main" id="{385E53BD-4C3C-6629-FCC7-84CEA0A982D3}"/>
              </a:ext>
            </a:extLst>
          </p:cNvPr>
          <p:cNvSpPr txBox="1"/>
          <p:nvPr/>
        </p:nvSpPr>
        <p:spPr>
          <a:xfrm>
            <a:off x="1306629" y="2202911"/>
            <a:ext cx="6097604" cy="400110"/>
          </a:xfrm>
          <a:prstGeom prst="rect">
            <a:avLst/>
          </a:prstGeom>
          <a:noFill/>
        </p:spPr>
        <p:txBody>
          <a:bodyPr wrap="square">
            <a:spAutoFit/>
          </a:bodyPr>
          <a:lstStyle/>
          <a:p>
            <a:pPr algn="l" rtl="0"/>
            <a:r>
              <a:rPr lang="en-US" sz="2000" dirty="0">
                <a:solidFill>
                  <a:schemeClr val="tx1">
                    <a:lumMod val="50000"/>
                    <a:lumOff val="50000"/>
                  </a:schemeClr>
                </a:solidFill>
              </a:rPr>
              <a:t>2- Margin sampling</a:t>
            </a:r>
          </a:p>
        </p:txBody>
      </p:sp>
      <p:sp>
        <p:nvSpPr>
          <p:cNvPr id="21" name="مربع نص 20">
            <a:extLst>
              <a:ext uri="{FF2B5EF4-FFF2-40B4-BE49-F238E27FC236}">
                <a16:creationId xmlns:a16="http://schemas.microsoft.com/office/drawing/2014/main" id="{78B56BBE-6B6B-7A89-84DD-B5A2753B4E80}"/>
              </a:ext>
            </a:extLst>
          </p:cNvPr>
          <p:cNvSpPr txBox="1"/>
          <p:nvPr/>
        </p:nvSpPr>
        <p:spPr>
          <a:xfrm>
            <a:off x="1306629" y="3242683"/>
            <a:ext cx="7510112" cy="461665"/>
          </a:xfrm>
          <a:prstGeom prst="rect">
            <a:avLst/>
          </a:prstGeom>
          <a:noFill/>
        </p:spPr>
        <p:txBody>
          <a:bodyPr wrap="square">
            <a:spAutoFit/>
          </a:bodyPr>
          <a:lstStyle/>
          <a:p>
            <a:pPr algn="l" rtl="0"/>
            <a:r>
              <a:rPr lang="en-US" sz="2400" dirty="0">
                <a:solidFill>
                  <a:schemeClr val="bg2"/>
                </a:solidFill>
              </a:rPr>
              <a:t>4- Uncertainty sampling (Least Confidence Sampling) </a:t>
            </a:r>
          </a:p>
        </p:txBody>
      </p:sp>
      <p:sp>
        <p:nvSpPr>
          <p:cNvPr id="4" name="مربع نص 3">
            <a:extLst>
              <a:ext uri="{FF2B5EF4-FFF2-40B4-BE49-F238E27FC236}">
                <a16:creationId xmlns:a16="http://schemas.microsoft.com/office/drawing/2014/main" id="{C7182EB2-F732-E428-0F0D-7CCC2ED31A63}"/>
              </a:ext>
            </a:extLst>
          </p:cNvPr>
          <p:cNvSpPr txBox="1"/>
          <p:nvPr/>
        </p:nvSpPr>
        <p:spPr>
          <a:xfrm>
            <a:off x="1976284" y="3777274"/>
            <a:ext cx="8506870" cy="1286571"/>
          </a:xfrm>
          <a:prstGeom prst="rect">
            <a:avLst/>
          </a:prstGeom>
          <a:noFill/>
        </p:spPr>
        <p:txBody>
          <a:bodyPr wrap="square">
            <a:spAutoFit/>
          </a:bodyPr>
          <a:lstStyle/>
          <a:p>
            <a:pPr algn="just" rtl="0">
              <a:lnSpc>
                <a:spcPct val="150000"/>
              </a:lnSpc>
            </a:pPr>
            <a:r>
              <a:rPr lang="ar-EG" dirty="0">
                <a:solidFill>
                  <a:schemeClr val="tx2">
                    <a:lumMod val="25000"/>
                    <a:lumOff val="75000"/>
                  </a:schemeClr>
                </a:solidFill>
                <a:latin typeface="Bahnschrift SemiLight SemiConde" panose="020B0502040204020203" pitchFamily="34" charset="0"/>
              </a:rPr>
              <a:t>"Least Confident” The model selects cases about which it is least confident to label them. More specifically, the model predicts naming probabilities for each instance in the unnamed pool and identifies instances for which the predicted probability of the minimum.</a:t>
            </a:r>
          </a:p>
        </p:txBody>
      </p:sp>
    </p:spTree>
    <p:extLst>
      <p:ext uri="{BB962C8B-B14F-4D97-AF65-F5344CB8AC3E}">
        <p14:creationId xmlns:p14="http://schemas.microsoft.com/office/powerpoint/2010/main" val="3815904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5" name="قوس 4">
            <a:extLst>
              <a:ext uri="{FF2B5EF4-FFF2-40B4-BE49-F238E27FC236}">
                <a16:creationId xmlns:a16="http://schemas.microsoft.com/office/drawing/2014/main" id="{E435068D-AC71-6624-39F3-AA285A07BBD2}"/>
              </a:ext>
            </a:extLst>
          </p:cNvPr>
          <p:cNvSpPr/>
          <p:nvPr/>
        </p:nvSpPr>
        <p:spPr>
          <a:xfrm>
            <a:off x="3851805" y="423331"/>
            <a:ext cx="5122333" cy="5901267"/>
          </a:xfrm>
          <a:prstGeom prst="arc">
            <a:avLst>
              <a:gd name="adj1" fmla="val 16200000"/>
              <a:gd name="adj2" fmla="val 5675433"/>
            </a:avLst>
          </a:prstGeom>
        </p:spPr>
        <p:style>
          <a:lnRef idx="3">
            <a:schemeClr val="accent1"/>
          </a:lnRef>
          <a:fillRef idx="0">
            <a:schemeClr val="accent1"/>
          </a:fillRef>
          <a:effectRef idx="2">
            <a:schemeClr val="accent1"/>
          </a:effectRef>
          <a:fontRef idx="minor">
            <a:schemeClr val="tx1"/>
          </a:fontRef>
        </p:style>
        <p:txBody>
          <a:bodyPr rtlCol="1" anchor="ctr"/>
          <a:lstStyle/>
          <a:p>
            <a:pPr algn="ctr"/>
            <a:endParaRPr lang="ar-EG"/>
          </a:p>
        </p:txBody>
      </p:sp>
      <p:sp>
        <p:nvSpPr>
          <p:cNvPr id="10" name="مربع نص 9">
            <a:extLst>
              <a:ext uri="{FF2B5EF4-FFF2-40B4-BE49-F238E27FC236}">
                <a16:creationId xmlns:a16="http://schemas.microsoft.com/office/drawing/2014/main" id="{065016AE-5C7A-1006-DFB6-8A79B2E4E2D7}"/>
              </a:ext>
            </a:extLst>
          </p:cNvPr>
          <p:cNvSpPr txBox="1"/>
          <p:nvPr/>
        </p:nvSpPr>
        <p:spPr>
          <a:xfrm>
            <a:off x="818888" y="3056178"/>
            <a:ext cx="4334934" cy="646331"/>
          </a:xfrm>
          <a:prstGeom prst="rect">
            <a:avLst/>
          </a:prstGeom>
          <a:noFill/>
        </p:spPr>
        <p:txBody>
          <a:bodyPr wrap="square" rtlCol="1">
            <a:spAutoFit/>
          </a:bodyPr>
          <a:lstStyle/>
          <a:p>
            <a:pPr algn="ctr"/>
            <a:r>
              <a:rPr lang="en-US" sz="3600" spc="600" dirty="0">
                <a:ln>
                  <a:solidFill>
                    <a:schemeClr val="tx2">
                      <a:lumMod val="50000"/>
                      <a:lumOff val="50000"/>
                    </a:schemeClr>
                  </a:solidFill>
                </a:ln>
                <a:solidFill>
                  <a:schemeClr val="bg2"/>
                </a:solidFill>
                <a:latin typeface="Amasis MT Pro Black" panose="02040A04050005020304" pitchFamily="18" charset="0"/>
              </a:rPr>
              <a:t>AGENDA</a:t>
            </a:r>
            <a:endParaRPr lang="ar-EG" sz="3600" spc="600" dirty="0">
              <a:ln>
                <a:solidFill>
                  <a:schemeClr val="tx2">
                    <a:lumMod val="50000"/>
                    <a:lumOff val="50000"/>
                  </a:schemeClr>
                </a:solidFill>
              </a:ln>
              <a:solidFill>
                <a:schemeClr val="bg2"/>
              </a:solidFill>
              <a:latin typeface="Amasis MT Pro Black" panose="02040A04050005020304" pitchFamily="18" charset="0"/>
            </a:endParaRPr>
          </a:p>
        </p:txBody>
      </p:sp>
      <p:sp>
        <p:nvSpPr>
          <p:cNvPr id="12" name="مربع نص 11">
            <a:extLst>
              <a:ext uri="{FF2B5EF4-FFF2-40B4-BE49-F238E27FC236}">
                <a16:creationId xmlns:a16="http://schemas.microsoft.com/office/drawing/2014/main" id="{0A2F247E-BD4B-A1EE-715C-58C84B852AC5}"/>
              </a:ext>
            </a:extLst>
          </p:cNvPr>
          <p:cNvSpPr txBox="1"/>
          <p:nvPr/>
        </p:nvSpPr>
        <p:spPr>
          <a:xfrm>
            <a:off x="7098768" y="359445"/>
            <a:ext cx="3395133" cy="461665"/>
          </a:xfrm>
          <a:prstGeom prst="rect">
            <a:avLst/>
          </a:prstGeom>
          <a:noFill/>
        </p:spPr>
        <p:txBody>
          <a:bodyPr wrap="square" rtlCol="1">
            <a:spAutoFit/>
          </a:bodyPr>
          <a:lstStyle/>
          <a:p>
            <a:pPr algn="ct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Introduction</a:t>
            </a:r>
          </a:p>
        </p:txBody>
      </p:sp>
      <p:sp>
        <p:nvSpPr>
          <p:cNvPr id="13" name="مربع نص 12">
            <a:extLst>
              <a:ext uri="{FF2B5EF4-FFF2-40B4-BE49-F238E27FC236}">
                <a16:creationId xmlns:a16="http://schemas.microsoft.com/office/drawing/2014/main" id="{54E1C0F9-2734-249E-E770-E7637A31200F}"/>
              </a:ext>
            </a:extLst>
          </p:cNvPr>
          <p:cNvSpPr txBox="1"/>
          <p:nvPr/>
        </p:nvSpPr>
        <p:spPr>
          <a:xfrm>
            <a:off x="8172714" y="1542930"/>
            <a:ext cx="3395133" cy="461665"/>
          </a:xfrm>
          <a:prstGeom prst="rect">
            <a:avLst/>
          </a:prstGeom>
          <a:noFill/>
        </p:spPr>
        <p:txBody>
          <a:bodyPr wrap="square" rtlCol="1">
            <a:spAutoFit/>
          </a:bodyPr>
          <a:lstStyle/>
          <a:p>
            <a:pPr algn="ct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Datasets</a:t>
            </a:r>
          </a:p>
        </p:txBody>
      </p:sp>
      <p:sp>
        <p:nvSpPr>
          <p:cNvPr id="14" name="مربع نص 13">
            <a:extLst>
              <a:ext uri="{FF2B5EF4-FFF2-40B4-BE49-F238E27FC236}">
                <a16:creationId xmlns:a16="http://schemas.microsoft.com/office/drawing/2014/main" id="{979DBBC4-75CA-643B-DBA9-00EC5CE4CFC5}"/>
              </a:ext>
            </a:extLst>
          </p:cNvPr>
          <p:cNvSpPr txBox="1"/>
          <p:nvPr/>
        </p:nvSpPr>
        <p:spPr>
          <a:xfrm>
            <a:off x="8938154" y="3169802"/>
            <a:ext cx="3395133" cy="461665"/>
          </a:xfrm>
          <a:prstGeom prst="rect">
            <a:avLst/>
          </a:prstGeom>
          <a:noFill/>
        </p:spPr>
        <p:txBody>
          <a:bodyPr wrap="square" rtlCol="1">
            <a:spAutoFit/>
          </a:bodyPr>
          <a:lstStyle/>
          <a:p>
            <a:pPr algn="ct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AL</a:t>
            </a: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 </a:t>
            </a: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Strategies </a:t>
            </a:r>
          </a:p>
        </p:txBody>
      </p:sp>
      <p:sp>
        <p:nvSpPr>
          <p:cNvPr id="15" name="مربع نص 14">
            <a:extLst>
              <a:ext uri="{FF2B5EF4-FFF2-40B4-BE49-F238E27FC236}">
                <a16:creationId xmlns:a16="http://schemas.microsoft.com/office/drawing/2014/main" id="{E9D012D5-DDC6-B721-294A-87440B2D4516}"/>
              </a:ext>
            </a:extLst>
          </p:cNvPr>
          <p:cNvSpPr txBox="1"/>
          <p:nvPr/>
        </p:nvSpPr>
        <p:spPr>
          <a:xfrm>
            <a:off x="8596840" y="4968506"/>
            <a:ext cx="2112432"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Models</a:t>
            </a:r>
          </a:p>
        </p:txBody>
      </p:sp>
      <p:sp>
        <p:nvSpPr>
          <p:cNvPr id="16" name="مربع نص 15">
            <a:extLst>
              <a:ext uri="{FF2B5EF4-FFF2-40B4-BE49-F238E27FC236}">
                <a16:creationId xmlns:a16="http://schemas.microsoft.com/office/drawing/2014/main" id="{92A5617B-003A-342F-C883-D1BE7A67559A}"/>
              </a:ext>
            </a:extLst>
          </p:cNvPr>
          <p:cNvSpPr txBox="1"/>
          <p:nvPr/>
        </p:nvSpPr>
        <p:spPr>
          <a:xfrm>
            <a:off x="7408068" y="6025010"/>
            <a:ext cx="2431520"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Evaluation</a:t>
            </a:r>
          </a:p>
        </p:txBody>
      </p:sp>
      <p:grpSp>
        <p:nvGrpSpPr>
          <p:cNvPr id="22" name="مجموعة 21">
            <a:extLst>
              <a:ext uri="{FF2B5EF4-FFF2-40B4-BE49-F238E27FC236}">
                <a16:creationId xmlns:a16="http://schemas.microsoft.com/office/drawing/2014/main" id="{6E808B66-19B7-4724-9D07-0F87E315C185}"/>
              </a:ext>
            </a:extLst>
          </p:cNvPr>
          <p:cNvGrpSpPr/>
          <p:nvPr/>
        </p:nvGrpSpPr>
        <p:grpSpPr>
          <a:xfrm>
            <a:off x="6690253" y="196898"/>
            <a:ext cx="965200" cy="990600"/>
            <a:chOff x="7147453" y="82598"/>
            <a:chExt cx="965200" cy="990600"/>
          </a:xfrm>
        </p:grpSpPr>
        <p:sp>
          <p:nvSpPr>
            <p:cNvPr id="6" name="شكل بيضاوي 5">
              <a:extLst>
                <a:ext uri="{FF2B5EF4-FFF2-40B4-BE49-F238E27FC236}">
                  <a16:creationId xmlns:a16="http://schemas.microsoft.com/office/drawing/2014/main" id="{FD03AE49-FB21-4F28-AF48-A94E1D9DB6F6}"/>
                </a:ext>
              </a:extLst>
            </p:cNvPr>
            <p:cNvSpPr/>
            <p:nvPr/>
          </p:nvSpPr>
          <p:spPr>
            <a:xfrm>
              <a:off x="7147453" y="82598"/>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18" name="صورة 17" descr="صورة تحتوي على أسود, الظلام&#10;&#10;تم إنشاء الوصف تلقائياً">
              <a:extLst>
                <a:ext uri="{FF2B5EF4-FFF2-40B4-BE49-F238E27FC236}">
                  <a16:creationId xmlns:a16="http://schemas.microsoft.com/office/drawing/2014/main" id="{6460FF23-17AC-37F8-6087-B2105071F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007" y="205913"/>
              <a:ext cx="794091" cy="794091"/>
            </a:xfrm>
            <a:prstGeom prst="rect">
              <a:avLst/>
            </a:prstGeom>
          </p:spPr>
        </p:pic>
      </p:grpSp>
      <p:grpSp>
        <p:nvGrpSpPr>
          <p:cNvPr id="23" name="مجموعة 22">
            <a:extLst>
              <a:ext uri="{FF2B5EF4-FFF2-40B4-BE49-F238E27FC236}">
                <a16:creationId xmlns:a16="http://schemas.microsoft.com/office/drawing/2014/main" id="{E9909E4F-CA5B-F376-36AF-D55E720F7F63}"/>
              </a:ext>
            </a:extLst>
          </p:cNvPr>
          <p:cNvGrpSpPr/>
          <p:nvPr/>
        </p:nvGrpSpPr>
        <p:grpSpPr>
          <a:xfrm>
            <a:off x="8114240" y="1301830"/>
            <a:ext cx="997174" cy="990600"/>
            <a:chOff x="8571440" y="1187530"/>
            <a:chExt cx="997174" cy="990600"/>
          </a:xfrm>
        </p:grpSpPr>
        <p:sp>
          <p:nvSpPr>
            <p:cNvPr id="7" name="شكل بيضاوي 6">
              <a:extLst>
                <a:ext uri="{FF2B5EF4-FFF2-40B4-BE49-F238E27FC236}">
                  <a16:creationId xmlns:a16="http://schemas.microsoft.com/office/drawing/2014/main" id="{6B7943AC-3E8E-CF96-0F16-10BA79071ABA}"/>
                </a:ext>
              </a:extLst>
            </p:cNvPr>
            <p:cNvSpPr/>
            <p:nvPr/>
          </p:nvSpPr>
          <p:spPr>
            <a:xfrm>
              <a:off x="8571440" y="1187530"/>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20" name="صورة 19" descr="صورة تحتوي على أسود, الظلام&#10;&#10;تم إنشاء الوصف تلقائياً">
              <a:extLst>
                <a:ext uri="{FF2B5EF4-FFF2-40B4-BE49-F238E27FC236}">
                  <a16:creationId xmlns:a16="http://schemas.microsoft.com/office/drawing/2014/main" id="{BAF0394A-8390-4865-28B8-C1D505FB5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2811" y="1217613"/>
              <a:ext cx="955803" cy="955803"/>
            </a:xfrm>
            <a:prstGeom prst="rect">
              <a:avLst/>
            </a:prstGeom>
          </p:spPr>
        </p:pic>
      </p:grpSp>
      <p:grpSp>
        <p:nvGrpSpPr>
          <p:cNvPr id="28" name="مجموعة 27">
            <a:extLst>
              <a:ext uri="{FF2B5EF4-FFF2-40B4-BE49-F238E27FC236}">
                <a16:creationId xmlns:a16="http://schemas.microsoft.com/office/drawing/2014/main" id="{D1B5B3D6-C4DD-0201-ED40-4ABF84E60C03}"/>
              </a:ext>
            </a:extLst>
          </p:cNvPr>
          <p:cNvGrpSpPr/>
          <p:nvPr/>
        </p:nvGrpSpPr>
        <p:grpSpPr>
          <a:xfrm>
            <a:off x="8455554" y="2905335"/>
            <a:ext cx="965200" cy="990600"/>
            <a:chOff x="8912754" y="2791035"/>
            <a:chExt cx="965200" cy="990600"/>
          </a:xfrm>
        </p:grpSpPr>
        <p:sp>
          <p:nvSpPr>
            <p:cNvPr id="8" name="شكل بيضاوي 7">
              <a:extLst>
                <a:ext uri="{FF2B5EF4-FFF2-40B4-BE49-F238E27FC236}">
                  <a16:creationId xmlns:a16="http://schemas.microsoft.com/office/drawing/2014/main" id="{F14F5697-5248-326D-3578-946F288CAEB3}"/>
                </a:ext>
              </a:extLst>
            </p:cNvPr>
            <p:cNvSpPr/>
            <p:nvPr/>
          </p:nvSpPr>
          <p:spPr>
            <a:xfrm>
              <a:off x="8912754" y="2791035"/>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25" name="صورة 24" descr="صورة تحتوي على أسود, الظلام&#10;&#10;تم إنشاء الوصف تلقائياً">
              <a:extLst>
                <a:ext uri="{FF2B5EF4-FFF2-40B4-BE49-F238E27FC236}">
                  <a16:creationId xmlns:a16="http://schemas.microsoft.com/office/drawing/2014/main" id="{525AE751-243F-C344-B378-85B7E891D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051" y="2866314"/>
              <a:ext cx="793445" cy="793445"/>
            </a:xfrm>
            <a:prstGeom prst="rect">
              <a:avLst/>
            </a:prstGeom>
          </p:spPr>
        </p:pic>
      </p:grpSp>
      <p:grpSp>
        <p:nvGrpSpPr>
          <p:cNvPr id="33" name="مجموعة 32">
            <a:extLst>
              <a:ext uri="{FF2B5EF4-FFF2-40B4-BE49-F238E27FC236}">
                <a16:creationId xmlns:a16="http://schemas.microsoft.com/office/drawing/2014/main" id="{0C72E3D5-6A87-4853-B3DE-C87121E53685}"/>
              </a:ext>
            </a:extLst>
          </p:cNvPr>
          <p:cNvGrpSpPr/>
          <p:nvPr/>
        </p:nvGrpSpPr>
        <p:grpSpPr>
          <a:xfrm>
            <a:off x="7972954" y="4607487"/>
            <a:ext cx="965200" cy="990600"/>
            <a:chOff x="8430154" y="4493187"/>
            <a:chExt cx="965200" cy="990600"/>
          </a:xfrm>
        </p:grpSpPr>
        <p:sp>
          <p:nvSpPr>
            <p:cNvPr id="9" name="شكل بيضاوي 8">
              <a:extLst>
                <a:ext uri="{FF2B5EF4-FFF2-40B4-BE49-F238E27FC236}">
                  <a16:creationId xmlns:a16="http://schemas.microsoft.com/office/drawing/2014/main" id="{4610A316-3965-7701-D6C1-E83D6D565504}"/>
                </a:ext>
              </a:extLst>
            </p:cNvPr>
            <p:cNvSpPr/>
            <p:nvPr/>
          </p:nvSpPr>
          <p:spPr>
            <a:xfrm>
              <a:off x="8430154" y="4493187"/>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30" name="صورة 29" descr="صورة تحتوي على أسود, الظلام&#10;&#10;تم إنشاء الوصف تلقائياً">
              <a:extLst>
                <a:ext uri="{FF2B5EF4-FFF2-40B4-BE49-F238E27FC236}">
                  <a16:creationId xmlns:a16="http://schemas.microsoft.com/office/drawing/2014/main" id="{4724B5D0-9CFA-FCB1-79D4-57F0EBFB56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8778" y="4566708"/>
              <a:ext cx="847951" cy="847951"/>
            </a:xfrm>
            <a:prstGeom prst="rect">
              <a:avLst/>
            </a:prstGeom>
          </p:spPr>
        </p:pic>
      </p:grpSp>
      <p:grpSp>
        <p:nvGrpSpPr>
          <p:cNvPr id="34" name="مجموعة 33">
            <a:extLst>
              <a:ext uri="{FF2B5EF4-FFF2-40B4-BE49-F238E27FC236}">
                <a16:creationId xmlns:a16="http://schemas.microsoft.com/office/drawing/2014/main" id="{2272C572-09D3-E799-7813-DA8996577A58}"/>
              </a:ext>
            </a:extLst>
          </p:cNvPr>
          <p:cNvGrpSpPr/>
          <p:nvPr/>
        </p:nvGrpSpPr>
        <p:grpSpPr>
          <a:xfrm>
            <a:off x="6690253" y="5598087"/>
            <a:ext cx="965200" cy="990600"/>
            <a:chOff x="6690253" y="5598087"/>
            <a:chExt cx="965200" cy="990600"/>
          </a:xfrm>
        </p:grpSpPr>
        <p:sp>
          <p:nvSpPr>
            <p:cNvPr id="11" name="شكل بيضاوي 10">
              <a:extLst>
                <a:ext uri="{FF2B5EF4-FFF2-40B4-BE49-F238E27FC236}">
                  <a16:creationId xmlns:a16="http://schemas.microsoft.com/office/drawing/2014/main" id="{640F257F-FA4C-C091-4957-1D9C26B2CB6F}"/>
                </a:ext>
              </a:extLst>
            </p:cNvPr>
            <p:cNvSpPr/>
            <p:nvPr/>
          </p:nvSpPr>
          <p:spPr>
            <a:xfrm>
              <a:off x="6690253" y="5598087"/>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32" name="صورة 31" descr="صورة تحتوي على أسود, الظلام&#10;&#10;تم إنشاء الوصف تلقائياً">
              <a:extLst>
                <a:ext uri="{FF2B5EF4-FFF2-40B4-BE49-F238E27FC236}">
                  <a16:creationId xmlns:a16="http://schemas.microsoft.com/office/drawing/2014/main" id="{4FCEF0E3-6875-C3C2-ABAA-756C3285A0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097" y="5707133"/>
              <a:ext cx="749509" cy="749509"/>
            </a:xfrm>
            <a:prstGeom prst="rect">
              <a:avLst/>
            </a:prstGeom>
          </p:spPr>
        </p:pic>
      </p:grpSp>
      <p:sp>
        <p:nvSpPr>
          <p:cNvPr id="35" name="شكل بيضاوي 34">
            <a:extLst>
              <a:ext uri="{FF2B5EF4-FFF2-40B4-BE49-F238E27FC236}">
                <a16:creationId xmlns:a16="http://schemas.microsoft.com/office/drawing/2014/main" id="{CE2B510C-DC76-E767-584F-3D1FA25A228C}"/>
              </a:ext>
            </a:extLst>
          </p:cNvPr>
          <p:cNvSpPr/>
          <p:nvPr/>
        </p:nvSpPr>
        <p:spPr>
          <a:xfrm>
            <a:off x="8577629" y="3810142"/>
            <a:ext cx="259906" cy="240714"/>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29727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6 -4.81481E-6 L -0.05065 0.23241 " pathEditMode="relative" rAng="0" ptsTypes="AA">
                                      <p:cBhvr>
                                        <p:cTn id="6" dur="1500" fill="hold"/>
                                        <p:tgtEl>
                                          <p:spTgt spid="35"/>
                                        </p:tgtEl>
                                        <p:attrNameLst>
                                          <p:attrName>ppt_x</p:attrName>
                                          <p:attrName>ppt_y</p:attrName>
                                        </p:attrNameLst>
                                      </p:cBhvr>
                                      <p:rCtr x="-2578" y="1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2" name="مربع نص 1">
            <a:extLst>
              <a:ext uri="{FF2B5EF4-FFF2-40B4-BE49-F238E27FC236}">
                <a16:creationId xmlns:a16="http://schemas.microsoft.com/office/drawing/2014/main" id="{8B2016AE-DE3A-B16E-996D-35AB41DDFBCA}"/>
              </a:ext>
            </a:extLst>
          </p:cNvPr>
          <p:cNvSpPr txBox="1"/>
          <p:nvPr/>
        </p:nvSpPr>
        <p:spPr>
          <a:xfrm>
            <a:off x="906990" y="745756"/>
            <a:ext cx="21124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Models</a:t>
            </a:r>
          </a:p>
        </p:txBody>
      </p:sp>
      <p:sp>
        <p:nvSpPr>
          <p:cNvPr id="6" name="مربع نص 5">
            <a:extLst>
              <a:ext uri="{FF2B5EF4-FFF2-40B4-BE49-F238E27FC236}">
                <a16:creationId xmlns:a16="http://schemas.microsoft.com/office/drawing/2014/main" id="{9092B803-825D-3FA9-AE24-0237657DDDB7}"/>
              </a:ext>
            </a:extLst>
          </p:cNvPr>
          <p:cNvSpPr txBox="1"/>
          <p:nvPr/>
        </p:nvSpPr>
        <p:spPr>
          <a:xfrm>
            <a:off x="1073151" y="1881721"/>
            <a:ext cx="3790949" cy="830997"/>
          </a:xfrm>
          <a:prstGeom prst="rect">
            <a:avLst/>
          </a:prstGeom>
          <a:noFill/>
        </p:spPr>
        <p:txBody>
          <a:bodyPr wrap="square" rtlCol="1">
            <a:spAutoFit/>
          </a:bodyPr>
          <a:lstStyle/>
          <a:p>
            <a:pPr algn="ctr" rtl="0"/>
            <a:r>
              <a:rPr lang="en-US" sz="2400" dirty="0">
                <a:solidFill>
                  <a:schemeClr val="bg2"/>
                </a:solidFill>
              </a:rPr>
              <a:t>Active &amp; Passive Learning Model Arc </a:t>
            </a:r>
            <a:endParaRPr lang="ar-EG" sz="2400" dirty="0">
              <a:solidFill>
                <a:schemeClr val="bg2"/>
              </a:solidFill>
            </a:endParaRPr>
          </a:p>
        </p:txBody>
      </p:sp>
      <p:pic>
        <p:nvPicPr>
          <p:cNvPr id="12" name="صورة 11" descr="صورة تحتوي على نص, لقطة شاشة, رقم, الخط&#10;&#10;تم إنشاء الوصف تلقائياً">
            <a:extLst>
              <a:ext uri="{FF2B5EF4-FFF2-40B4-BE49-F238E27FC236}">
                <a16:creationId xmlns:a16="http://schemas.microsoft.com/office/drawing/2014/main" id="{A36CEC4C-1574-CE75-E152-E82AC3A23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686" y="856369"/>
            <a:ext cx="4424364" cy="5347578"/>
          </a:xfrm>
          <a:prstGeom prst="rect">
            <a:avLst/>
          </a:prstGeom>
        </p:spPr>
      </p:pic>
    </p:spTree>
    <p:extLst>
      <p:ext uri="{BB962C8B-B14F-4D97-AF65-F5344CB8AC3E}">
        <p14:creationId xmlns:p14="http://schemas.microsoft.com/office/powerpoint/2010/main" val="3047677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5" name="قوس 4">
            <a:extLst>
              <a:ext uri="{FF2B5EF4-FFF2-40B4-BE49-F238E27FC236}">
                <a16:creationId xmlns:a16="http://schemas.microsoft.com/office/drawing/2014/main" id="{E435068D-AC71-6624-39F3-AA285A07BBD2}"/>
              </a:ext>
            </a:extLst>
          </p:cNvPr>
          <p:cNvSpPr/>
          <p:nvPr/>
        </p:nvSpPr>
        <p:spPr>
          <a:xfrm>
            <a:off x="3851805" y="423331"/>
            <a:ext cx="5122333" cy="5901267"/>
          </a:xfrm>
          <a:prstGeom prst="arc">
            <a:avLst>
              <a:gd name="adj1" fmla="val 16200000"/>
              <a:gd name="adj2" fmla="val 5675433"/>
            </a:avLst>
          </a:prstGeom>
        </p:spPr>
        <p:style>
          <a:lnRef idx="3">
            <a:schemeClr val="accent1"/>
          </a:lnRef>
          <a:fillRef idx="0">
            <a:schemeClr val="accent1"/>
          </a:fillRef>
          <a:effectRef idx="2">
            <a:schemeClr val="accent1"/>
          </a:effectRef>
          <a:fontRef idx="minor">
            <a:schemeClr val="tx1"/>
          </a:fontRef>
        </p:style>
        <p:txBody>
          <a:bodyPr rtlCol="1" anchor="ctr"/>
          <a:lstStyle/>
          <a:p>
            <a:pPr algn="ctr"/>
            <a:endParaRPr lang="ar-EG"/>
          </a:p>
        </p:txBody>
      </p:sp>
      <p:sp>
        <p:nvSpPr>
          <p:cNvPr id="10" name="مربع نص 9">
            <a:extLst>
              <a:ext uri="{FF2B5EF4-FFF2-40B4-BE49-F238E27FC236}">
                <a16:creationId xmlns:a16="http://schemas.microsoft.com/office/drawing/2014/main" id="{065016AE-5C7A-1006-DFB6-8A79B2E4E2D7}"/>
              </a:ext>
            </a:extLst>
          </p:cNvPr>
          <p:cNvSpPr txBox="1"/>
          <p:nvPr/>
        </p:nvSpPr>
        <p:spPr>
          <a:xfrm>
            <a:off x="818888" y="3056178"/>
            <a:ext cx="4334934" cy="646331"/>
          </a:xfrm>
          <a:prstGeom prst="rect">
            <a:avLst/>
          </a:prstGeom>
          <a:noFill/>
        </p:spPr>
        <p:txBody>
          <a:bodyPr wrap="square" rtlCol="1">
            <a:spAutoFit/>
          </a:bodyPr>
          <a:lstStyle/>
          <a:p>
            <a:pPr algn="ctr"/>
            <a:r>
              <a:rPr lang="en-US" sz="3600" spc="600" dirty="0">
                <a:ln>
                  <a:solidFill>
                    <a:schemeClr val="tx2">
                      <a:lumMod val="50000"/>
                      <a:lumOff val="50000"/>
                    </a:schemeClr>
                  </a:solidFill>
                </a:ln>
                <a:solidFill>
                  <a:schemeClr val="bg2"/>
                </a:solidFill>
                <a:latin typeface="Amasis MT Pro Black" panose="02040A04050005020304" pitchFamily="18" charset="0"/>
              </a:rPr>
              <a:t>AGENDA</a:t>
            </a:r>
            <a:endParaRPr lang="ar-EG" sz="3600" spc="600" dirty="0">
              <a:ln>
                <a:solidFill>
                  <a:schemeClr val="tx2">
                    <a:lumMod val="50000"/>
                    <a:lumOff val="50000"/>
                  </a:schemeClr>
                </a:solidFill>
              </a:ln>
              <a:solidFill>
                <a:schemeClr val="bg2"/>
              </a:solidFill>
              <a:latin typeface="Amasis MT Pro Black" panose="02040A04050005020304" pitchFamily="18" charset="0"/>
            </a:endParaRPr>
          </a:p>
        </p:txBody>
      </p:sp>
      <p:sp>
        <p:nvSpPr>
          <p:cNvPr id="12" name="مربع نص 11">
            <a:extLst>
              <a:ext uri="{FF2B5EF4-FFF2-40B4-BE49-F238E27FC236}">
                <a16:creationId xmlns:a16="http://schemas.microsoft.com/office/drawing/2014/main" id="{0A2F247E-BD4B-A1EE-715C-58C84B852AC5}"/>
              </a:ext>
            </a:extLst>
          </p:cNvPr>
          <p:cNvSpPr txBox="1"/>
          <p:nvPr/>
        </p:nvSpPr>
        <p:spPr>
          <a:xfrm>
            <a:off x="7098768" y="359445"/>
            <a:ext cx="3395133" cy="461665"/>
          </a:xfrm>
          <a:prstGeom prst="rect">
            <a:avLst/>
          </a:prstGeom>
          <a:noFill/>
        </p:spPr>
        <p:txBody>
          <a:bodyPr wrap="square" rtlCol="1">
            <a:spAutoFit/>
          </a:bodyPr>
          <a:lstStyle/>
          <a:p>
            <a:pPr algn="ct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Introduction</a:t>
            </a:r>
          </a:p>
        </p:txBody>
      </p:sp>
      <p:sp>
        <p:nvSpPr>
          <p:cNvPr id="13" name="مربع نص 12">
            <a:extLst>
              <a:ext uri="{FF2B5EF4-FFF2-40B4-BE49-F238E27FC236}">
                <a16:creationId xmlns:a16="http://schemas.microsoft.com/office/drawing/2014/main" id="{54E1C0F9-2734-249E-E770-E7637A31200F}"/>
              </a:ext>
            </a:extLst>
          </p:cNvPr>
          <p:cNvSpPr txBox="1"/>
          <p:nvPr/>
        </p:nvSpPr>
        <p:spPr>
          <a:xfrm>
            <a:off x="8172714" y="1542930"/>
            <a:ext cx="3395133" cy="461665"/>
          </a:xfrm>
          <a:prstGeom prst="rect">
            <a:avLst/>
          </a:prstGeom>
          <a:noFill/>
        </p:spPr>
        <p:txBody>
          <a:bodyPr wrap="square" rtlCol="1">
            <a:spAutoFit/>
          </a:bodyPr>
          <a:lstStyle/>
          <a:p>
            <a:pPr algn="ct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Datasets</a:t>
            </a:r>
          </a:p>
        </p:txBody>
      </p:sp>
      <p:sp>
        <p:nvSpPr>
          <p:cNvPr id="14" name="مربع نص 13">
            <a:extLst>
              <a:ext uri="{FF2B5EF4-FFF2-40B4-BE49-F238E27FC236}">
                <a16:creationId xmlns:a16="http://schemas.microsoft.com/office/drawing/2014/main" id="{979DBBC4-75CA-643B-DBA9-00EC5CE4CFC5}"/>
              </a:ext>
            </a:extLst>
          </p:cNvPr>
          <p:cNvSpPr txBox="1"/>
          <p:nvPr/>
        </p:nvSpPr>
        <p:spPr>
          <a:xfrm>
            <a:off x="8938154" y="3169802"/>
            <a:ext cx="3395133" cy="461665"/>
          </a:xfrm>
          <a:prstGeom prst="rect">
            <a:avLst/>
          </a:prstGeom>
          <a:noFill/>
        </p:spPr>
        <p:txBody>
          <a:bodyPr wrap="square" rtlCol="1">
            <a:spAutoFit/>
          </a:bodyPr>
          <a:lstStyle/>
          <a:p>
            <a:pPr algn="ct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AL</a:t>
            </a: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 </a:t>
            </a: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Strategies </a:t>
            </a:r>
          </a:p>
        </p:txBody>
      </p:sp>
      <p:sp>
        <p:nvSpPr>
          <p:cNvPr id="15" name="مربع نص 14">
            <a:extLst>
              <a:ext uri="{FF2B5EF4-FFF2-40B4-BE49-F238E27FC236}">
                <a16:creationId xmlns:a16="http://schemas.microsoft.com/office/drawing/2014/main" id="{E9D012D5-DDC6-B721-294A-87440B2D4516}"/>
              </a:ext>
            </a:extLst>
          </p:cNvPr>
          <p:cNvSpPr txBox="1"/>
          <p:nvPr/>
        </p:nvSpPr>
        <p:spPr>
          <a:xfrm>
            <a:off x="8596840" y="4968506"/>
            <a:ext cx="2112432" cy="461665"/>
          </a:xfrm>
          <a:prstGeom prst="rect">
            <a:avLst/>
          </a:prstGeom>
          <a:noFill/>
        </p:spPr>
        <p:txBody>
          <a:bodyPr wrap="square" rtlCol="1">
            <a:spAutoFit/>
          </a:bodyPr>
          <a:lstStyle/>
          <a:p>
            <a:pPr algn="ct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Models</a:t>
            </a:r>
          </a:p>
        </p:txBody>
      </p:sp>
      <p:sp>
        <p:nvSpPr>
          <p:cNvPr id="16" name="مربع نص 15">
            <a:extLst>
              <a:ext uri="{FF2B5EF4-FFF2-40B4-BE49-F238E27FC236}">
                <a16:creationId xmlns:a16="http://schemas.microsoft.com/office/drawing/2014/main" id="{92A5617B-003A-342F-C883-D1BE7A67559A}"/>
              </a:ext>
            </a:extLst>
          </p:cNvPr>
          <p:cNvSpPr txBox="1"/>
          <p:nvPr/>
        </p:nvSpPr>
        <p:spPr>
          <a:xfrm>
            <a:off x="7408068" y="6025010"/>
            <a:ext cx="2431520"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Evaluation</a:t>
            </a:r>
          </a:p>
        </p:txBody>
      </p:sp>
      <p:grpSp>
        <p:nvGrpSpPr>
          <p:cNvPr id="22" name="مجموعة 21">
            <a:extLst>
              <a:ext uri="{FF2B5EF4-FFF2-40B4-BE49-F238E27FC236}">
                <a16:creationId xmlns:a16="http://schemas.microsoft.com/office/drawing/2014/main" id="{6E808B66-19B7-4724-9D07-0F87E315C185}"/>
              </a:ext>
            </a:extLst>
          </p:cNvPr>
          <p:cNvGrpSpPr/>
          <p:nvPr/>
        </p:nvGrpSpPr>
        <p:grpSpPr>
          <a:xfrm>
            <a:off x="6690253" y="196898"/>
            <a:ext cx="965200" cy="990600"/>
            <a:chOff x="7147453" y="82598"/>
            <a:chExt cx="965200" cy="990600"/>
          </a:xfrm>
        </p:grpSpPr>
        <p:sp>
          <p:nvSpPr>
            <p:cNvPr id="6" name="شكل بيضاوي 5">
              <a:extLst>
                <a:ext uri="{FF2B5EF4-FFF2-40B4-BE49-F238E27FC236}">
                  <a16:creationId xmlns:a16="http://schemas.microsoft.com/office/drawing/2014/main" id="{FD03AE49-FB21-4F28-AF48-A94E1D9DB6F6}"/>
                </a:ext>
              </a:extLst>
            </p:cNvPr>
            <p:cNvSpPr/>
            <p:nvPr/>
          </p:nvSpPr>
          <p:spPr>
            <a:xfrm>
              <a:off x="7147453" y="82598"/>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18" name="صورة 17" descr="صورة تحتوي على أسود, الظلام&#10;&#10;تم إنشاء الوصف تلقائياً">
              <a:extLst>
                <a:ext uri="{FF2B5EF4-FFF2-40B4-BE49-F238E27FC236}">
                  <a16:creationId xmlns:a16="http://schemas.microsoft.com/office/drawing/2014/main" id="{6460FF23-17AC-37F8-6087-B2105071F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007" y="205913"/>
              <a:ext cx="794091" cy="794091"/>
            </a:xfrm>
            <a:prstGeom prst="rect">
              <a:avLst/>
            </a:prstGeom>
          </p:spPr>
        </p:pic>
      </p:grpSp>
      <p:grpSp>
        <p:nvGrpSpPr>
          <p:cNvPr id="23" name="مجموعة 22">
            <a:extLst>
              <a:ext uri="{FF2B5EF4-FFF2-40B4-BE49-F238E27FC236}">
                <a16:creationId xmlns:a16="http://schemas.microsoft.com/office/drawing/2014/main" id="{E9909E4F-CA5B-F376-36AF-D55E720F7F63}"/>
              </a:ext>
            </a:extLst>
          </p:cNvPr>
          <p:cNvGrpSpPr/>
          <p:nvPr/>
        </p:nvGrpSpPr>
        <p:grpSpPr>
          <a:xfrm>
            <a:off x="8114240" y="1301830"/>
            <a:ext cx="997174" cy="990600"/>
            <a:chOff x="8571440" y="1187530"/>
            <a:chExt cx="997174" cy="990600"/>
          </a:xfrm>
        </p:grpSpPr>
        <p:sp>
          <p:nvSpPr>
            <p:cNvPr id="7" name="شكل بيضاوي 6">
              <a:extLst>
                <a:ext uri="{FF2B5EF4-FFF2-40B4-BE49-F238E27FC236}">
                  <a16:creationId xmlns:a16="http://schemas.microsoft.com/office/drawing/2014/main" id="{6B7943AC-3E8E-CF96-0F16-10BA79071ABA}"/>
                </a:ext>
              </a:extLst>
            </p:cNvPr>
            <p:cNvSpPr/>
            <p:nvPr/>
          </p:nvSpPr>
          <p:spPr>
            <a:xfrm>
              <a:off x="8571440" y="1187530"/>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20" name="صورة 19" descr="صورة تحتوي على أسود, الظلام&#10;&#10;تم إنشاء الوصف تلقائياً">
              <a:extLst>
                <a:ext uri="{FF2B5EF4-FFF2-40B4-BE49-F238E27FC236}">
                  <a16:creationId xmlns:a16="http://schemas.microsoft.com/office/drawing/2014/main" id="{BAF0394A-8390-4865-28B8-C1D505FB5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2811" y="1217613"/>
              <a:ext cx="955803" cy="955803"/>
            </a:xfrm>
            <a:prstGeom prst="rect">
              <a:avLst/>
            </a:prstGeom>
          </p:spPr>
        </p:pic>
      </p:grpSp>
      <p:grpSp>
        <p:nvGrpSpPr>
          <p:cNvPr id="28" name="مجموعة 27">
            <a:extLst>
              <a:ext uri="{FF2B5EF4-FFF2-40B4-BE49-F238E27FC236}">
                <a16:creationId xmlns:a16="http://schemas.microsoft.com/office/drawing/2014/main" id="{D1B5B3D6-C4DD-0201-ED40-4ABF84E60C03}"/>
              </a:ext>
            </a:extLst>
          </p:cNvPr>
          <p:cNvGrpSpPr/>
          <p:nvPr/>
        </p:nvGrpSpPr>
        <p:grpSpPr>
          <a:xfrm>
            <a:off x="8455554" y="2905335"/>
            <a:ext cx="965200" cy="990600"/>
            <a:chOff x="8912754" y="2791035"/>
            <a:chExt cx="965200" cy="990600"/>
          </a:xfrm>
        </p:grpSpPr>
        <p:sp>
          <p:nvSpPr>
            <p:cNvPr id="8" name="شكل بيضاوي 7">
              <a:extLst>
                <a:ext uri="{FF2B5EF4-FFF2-40B4-BE49-F238E27FC236}">
                  <a16:creationId xmlns:a16="http://schemas.microsoft.com/office/drawing/2014/main" id="{F14F5697-5248-326D-3578-946F288CAEB3}"/>
                </a:ext>
              </a:extLst>
            </p:cNvPr>
            <p:cNvSpPr/>
            <p:nvPr/>
          </p:nvSpPr>
          <p:spPr>
            <a:xfrm>
              <a:off x="8912754" y="2791035"/>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25" name="صورة 24" descr="صورة تحتوي على أسود, الظلام&#10;&#10;تم إنشاء الوصف تلقائياً">
              <a:extLst>
                <a:ext uri="{FF2B5EF4-FFF2-40B4-BE49-F238E27FC236}">
                  <a16:creationId xmlns:a16="http://schemas.microsoft.com/office/drawing/2014/main" id="{525AE751-243F-C344-B378-85B7E891D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051" y="2866314"/>
              <a:ext cx="793445" cy="793445"/>
            </a:xfrm>
            <a:prstGeom prst="rect">
              <a:avLst/>
            </a:prstGeom>
          </p:spPr>
        </p:pic>
      </p:grpSp>
      <p:grpSp>
        <p:nvGrpSpPr>
          <p:cNvPr id="33" name="مجموعة 32">
            <a:extLst>
              <a:ext uri="{FF2B5EF4-FFF2-40B4-BE49-F238E27FC236}">
                <a16:creationId xmlns:a16="http://schemas.microsoft.com/office/drawing/2014/main" id="{0C72E3D5-6A87-4853-B3DE-C87121E53685}"/>
              </a:ext>
            </a:extLst>
          </p:cNvPr>
          <p:cNvGrpSpPr/>
          <p:nvPr/>
        </p:nvGrpSpPr>
        <p:grpSpPr>
          <a:xfrm>
            <a:off x="7972954" y="4607487"/>
            <a:ext cx="965200" cy="990600"/>
            <a:chOff x="8430154" y="4493187"/>
            <a:chExt cx="965200" cy="990600"/>
          </a:xfrm>
        </p:grpSpPr>
        <p:sp>
          <p:nvSpPr>
            <p:cNvPr id="9" name="شكل بيضاوي 8">
              <a:extLst>
                <a:ext uri="{FF2B5EF4-FFF2-40B4-BE49-F238E27FC236}">
                  <a16:creationId xmlns:a16="http://schemas.microsoft.com/office/drawing/2014/main" id="{4610A316-3965-7701-D6C1-E83D6D565504}"/>
                </a:ext>
              </a:extLst>
            </p:cNvPr>
            <p:cNvSpPr/>
            <p:nvPr/>
          </p:nvSpPr>
          <p:spPr>
            <a:xfrm>
              <a:off x="8430154" y="4493187"/>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30" name="صورة 29" descr="صورة تحتوي على أسود, الظلام&#10;&#10;تم إنشاء الوصف تلقائياً">
              <a:extLst>
                <a:ext uri="{FF2B5EF4-FFF2-40B4-BE49-F238E27FC236}">
                  <a16:creationId xmlns:a16="http://schemas.microsoft.com/office/drawing/2014/main" id="{4724B5D0-9CFA-FCB1-79D4-57F0EBFB56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8778" y="4566708"/>
              <a:ext cx="847951" cy="847951"/>
            </a:xfrm>
            <a:prstGeom prst="rect">
              <a:avLst/>
            </a:prstGeom>
          </p:spPr>
        </p:pic>
      </p:grpSp>
      <p:grpSp>
        <p:nvGrpSpPr>
          <p:cNvPr id="34" name="مجموعة 33">
            <a:extLst>
              <a:ext uri="{FF2B5EF4-FFF2-40B4-BE49-F238E27FC236}">
                <a16:creationId xmlns:a16="http://schemas.microsoft.com/office/drawing/2014/main" id="{2272C572-09D3-E799-7813-DA8996577A58}"/>
              </a:ext>
            </a:extLst>
          </p:cNvPr>
          <p:cNvGrpSpPr/>
          <p:nvPr/>
        </p:nvGrpSpPr>
        <p:grpSpPr>
          <a:xfrm>
            <a:off x="6690253" y="5598087"/>
            <a:ext cx="965200" cy="990600"/>
            <a:chOff x="6690253" y="5598087"/>
            <a:chExt cx="965200" cy="990600"/>
          </a:xfrm>
        </p:grpSpPr>
        <p:sp>
          <p:nvSpPr>
            <p:cNvPr id="11" name="شكل بيضاوي 10">
              <a:extLst>
                <a:ext uri="{FF2B5EF4-FFF2-40B4-BE49-F238E27FC236}">
                  <a16:creationId xmlns:a16="http://schemas.microsoft.com/office/drawing/2014/main" id="{640F257F-FA4C-C091-4957-1D9C26B2CB6F}"/>
                </a:ext>
              </a:extLst>
            </p:cNvPr>
            <p:cNvSpPr/>
            <p:nvPr/>
          </p:nvSpPr>
          <p:spPr>
            <a:xfrm>
              <a:off x="6690253" y="5598087"/>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32" name="صورة 31" descr="صورة تحتوي على أسود, الظلام&#10;&#10;تم إنشاء الوصف تلقائياً">
              <a:extLst>
                <a:ext uri="{FF2B5EF4-FFF2-40B4-BE49-F238E27FC236}">
                  <a16:creationId xmlns:a16="http://schemas.microsoft.com/office/drawing/2014/main" id="{4FCEF0E3-6875-C3C2-ABAA-756C3285A0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097" y="5707133"/>
              <a:ext cx="749509" cy="749509"/>
            </a:xfrm>
            <a:prstGeom prst="rect">
              <a:avLst/>
            </a:prstGeom>
          </p:spPr>
        </p:pic>
      </p:grpSp>
      <p:sp>
        <p:nvSpPr>
          <p:cNvPr id="35" name="شكل بيضاوي 34">
            <a:extLst>
              <a:ext uri="{FF2B5EF4-FFF2-40B4-BE49-F238E27FC236}">
                <a16:creationId xmlns:a16="http://schemas.microsoft.com/office/drawing/2014/main" id="{CE2B510C-DC76-E767-584F-3D1FA25A228C}"/>
              </a:ext>
            </a:extLst>
          </p:cNvPr>
          <p:cNvSpPr/>
          <p:nvPr/>
        </p:nvSpPr>
        <p:spPr>
          <a:xfrm>
            <a:off x="7843000" y="5318055"/>
            <a:ext cx="259906" cy="240714"/>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dirty="0"/>
          </a:p>
        </p:txBody>
      </p:sp>
    </p:spTree>
    <p:extLst>
      <p:ext uri="{BB962C8B-B14F-4D97-AF65-F5344CB8AC3E}">
        <p14:creationId xmlns:p14="http://schemas.microsoft.com/office/powerpoint/2010/main" val="1419069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75E-6 -4.07407E-6 L -0.10847 0.12245 " pathEditMode="relative" rAng="0" ptsTypes="AA">
                                      <p:cBhvr>
                                        <p:cTn id="6" dur="1500" fill="hold"/>
                                        <p:tgtEl>
                                          <p:spTgt spid="35"/>
                                        </p:tgtEl>
                                        <p:attrNameLst>
                                          <p:attrName>ppt_x</p:attrName>
                                          <p:attrName>ppt_y</p:attrName>
                                        </p:attrNameLst>
                                      </p:cBhvr>
                                      <p:rCtr x="-5430"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33800" y="919891"/>
            <a:ext cx="4876800" cy="461665"/>
          </a:xfrm>
          <a:prstGeom prst="rect">
            <a:avLst/>
          </a:prstGeom>
          <a:noFill/>
        </p:spPr>
        <p:txBody>
          <a:bodyPr wrap="square">
            <a:spAutoFit/>
          </a:bodyPr>
          <a:lstStyle/>
          <a:p>
            <a:pPr algn="ctr" rtl="0"/>
            <a:r>
              <a:rPr lang="en-US" sz="2400" dirty="0">
                <a:solidFill>
                  <a:schemeClr val="bg2"/>
                </a:solidFill>
              </a:rPr>
              <a:t>1- Minst Fashion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1.1- Random Sampling</a:t>
            </a:r>
          </a:p>
        </p:txBody>
      </p:sp>
      <p:pic>
        <p:nvPicPr>
          <p:cNvPr id="10" name="صورة 9" descr="صورة تحتوي على نص, خط, رسم بياني, تخطيط&#10;&#10;تم إنشاء الوصف تلقائياً">
            <a:extLst>
              <a:ext uri="{FF2B5EF4-FFF2-40B4-BE49-F238E27FC236}">
                <a16:creationId xmlns:a16="http://schemas.microsoft.com/office/drawing/2014/main" id="{55FB1B60-AA55-3EC0-DBC0-5BFB57A4E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349" y="3149844"/>
            <a:ext cx="3994151" cy="2924988"/>
          </a:xfrm>
          <a:prstGeom prst="rect">
            <a:avLst/>
          </a:prstGeom>
        </p:spPr>
      </p:pic>
      <p:pic>
        <p:nvPicPr>
          <p:cNvPr id="11" name="صورة 10" descr="صورة تحتوي على نص, لقطة شاشة, ميدان/ مربع, رسم بياني&#10;&#10;تم إنشاء الوصف تلقائياً">
            <a:extLst>
              <a:ext uri="{FF2B5EF4-FFF2-40B4-BE49-F238E27FC236}">
                <a16:creationId xmlns:a16="http://schemas.microsoft.com/office/drawing/2014/main" id="{3C36FE37-3518-60A4-6D90-935DE20083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701" y="3149844"/>
            <a:ext cx="3556000" cy="2980548"/>
          </a:xfrm>
          <a:prstGeom prst="rect">
            <a:avLst/>
          </a:prstGeom>
        </p:spPr>
      </p:pic>
      <p:sp>
        <p:nvSpPr>
          <p:cNvPr id="13" name="مربع نص 12">
            <a:extLst>
              <a:ext uri="{FF2B5EF4-FFF2-40B4-BE49-F238E27FC236}">
                <a16:creationId xmlns:a16="http://schemas.microsoft.com/office/drawing/2014/main" id="{BB5C2AD7-B3BC-72D1-9663-C27FEAE3CC24}"/>
              </a:ext>
            </a:extLst>
          </p:cNvPr>
          <p:cNvSpPr txBox="1"/>
          <p:nvPr/>
        </p:nvSpPr>
        <p:spPr>
          <a:xfrm>
            <a:off x="5445859" y="2269126"/>
            <a:ext cx="1917701" cy="738664"/>
          </a:xfrm>
          <a:prstGeom prst="rect">
            <a:avLst/>
          </a:prstGeom>
          <a:noFill/>
        </p:spPr>
        <p:txBody>
          <a:bodyPr wrap="square">
            <a:spAutoFit/>
          </a:bodyPr>
          <a:lstStyle/>
          <a:p>
            <a:pPr algn="l" rtl="0"/>
            <a:r>
              <a:rPr lang="en-US" sz="1400" spc="300" dirty="0">
                <a:solidFill>
                  <a:schemeClr val="bg2"/>
                </a:solidFill>
              </a:rPr>
              <a:t>Precision: 0.91</a:t>
            </a:r>
          </a:p>
          <a:p>
            <a:pPr algn="l" rtl="0"/>
            <a:r>
              <a:rPr lang="en-US" sz="1400" spc="300" dirty="0">
                <a:solidFill>
                  <a:schemeClr val="bg2"/>
                </a:solidFill>
              </a:rPr>
              <a:t>Recall: 0.91</a:t>
            </a:r>
          </a:p>
          <a:p>
            <a:pPr algn="l" rtl="0"/>
            <a:r>
              <a:rPr lang="en-US" sz="1400" spc="300" dirty="0">
                <a:solidFill>
                  <a:schemeClr val="bg2"/>
                </a:solidFill>
              </a:rPr>
              <a:t>F1-score: 0.91</a:t>
            </a:r>
            <a:endParaRPr lang="ar-EG" sz="1400" spc="300" dirty="0">
              <a:solidFill>
                <a:schemeClr val="bg2"/>
              </a:solidFill>
            </a:endParaRPr>
          </a:p>
        </p:txBody>
      </p:sp>
    </p:spTree>
    <p:extLst>
      <p:ext uri="{BB962C8B-B14F-4D97-AF65-F5344CB8AC3E}">
        <p14:creationId xmlns:p14="http://schemas.microsoft.com/office/powerpoint/2010/main" val="2992177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4" name="صورة 3" descr="صورة تحتوي على الفراغ/ الفضاء, نجمة, الظلام, كوكبة&#10;&#10;تم إنشاء الوصف تلقائياً">
            <a:extLst>
              <a:ext uri="{FF2B5EF4-FFF2-40B4-BE49-F238E27FC236}">
                <a16:creationId xmlns:a16="http://schemas.microsoft.com/office/drawing/2014/main" id="{0788E53F-1B61-9632-7E85-AAF305F9A1D6}"/>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527" r="18342" b="-1"/>
          <a:stretch/>
        </p:blipFill>
        <p:spPr>
          <a:xfrm rot="10800000">
            <a:off x="4062127" y="10"/>
            <a:ext cx="8129873" cy="6857990"/>
          </a:xfrm>
          <a:custGeom>
            <a:avLst/>
            <a:gdLst/>
            <a:ahLst/>
            <a:cxnLst/>
            <a:rect l="l" t="t" r="r" b="b"/>
            <a:pathLst>
              <a:path w="8129873" h="6858000">
                <a:moveTo>
                  <a:pt x="0" y="0"/>
                </a:moveTo>
                <a:lnTo>
                  <a:pt x="3511013" y="0"/>
                </a:lnTo>
                <a:lnTo>
                  <a:pt x="3645681" y="0"/>
                </a:lnTo>
                <a:lnTo>
                  <a:pt x="6510245" y="0"/>
                </a:lnTo>
                <a:lnTo>
                  <a:pt x="6514251" y="3148"/>
                </a:lnTo>
                <a:cubicBezTo>
                  <a:pt x="7500952" y="817446"/>
                  <a:pt x="8129873" y="2049777"/>
                  <a:pt x="8129873" y="3429000"/>
                </a:cubicBezTo>
                <a:cubicBezTo>
                  <a:pt x="8129873" y="4808224"/>
                  <a:pt x="7500952" y="6040555"/>
                  <a:pt x="6514251" y="6854853"/>
                </a:cubicBezTo>
                <a:lnTo>
                  <a:pt x="6510246" y="6858000"/>
                </a:lnTo>
                <a:lnTo>
                  <a:pt x="3645681" y="6858000"/>
                </a:lnTo>
                <a:lnTo>
                  <a:pt x="3511013" y="6858000"/>
                </a:lnTo>
                <a:lnTo>
                  <a:pt x="0" y="6858000"/>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 name="صورة 1" descr="صورة تحتوي على الرسومات, تصميم الجرافيك, ملصق, استنسل/مرسام&#10;&#10;تم إنشاء الوصف تلقائياً">
            <a:extLst>
              <a:ext uri="{FF2B5EF4-FFF2-40B4-BE49-F238E27FC236}">
                <a16:creationId xmlns:a16="http://schemas.microsoft.com/office/drawing/2014/main" id="{65181588-032D-053C-FF3A-01016F05CB32}"/>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8080"/>
          <a:stretch/>
        </p:blipFill>
        <p:spPr>
          <a:xfrm flipH="1">
            <a:off x="-101600" y="0"/>
            <a:ext cx="5765799" cy="6857990"/>
          </a:xfrm>
          <a:custGeom>
            <a:avLst/>
            <a:gdLst/>
            <a:ahLst/>
            <a:cxnLst/>
            <a:rect l="l" t="t" r="r" b="b"/>
            <a:pathLst>
              <a:path w="5618097" h="6858000">
                <a:moveTo>
                  <a:pt x="0" y="0"/>
                </a:moveTo>
                <a:lnTo>
                  <a:pt x="2543718" y="0"/>
                </a:lnTo>
                <a:lnTo>
                  <a:pt x="3057210" y="0"/>
                </a:lnTo>
                <a:lnTo>
                  <a:pt x="5618097" y="0"/>
                </a:lnTo>
                <a:lnTo>
                  <a:pt x="5618097" y="6858000"/>
                </a:lnTo>
                <a:lnTo>
                  <a:pt x="3057210" y="6858000"/>
                </a:lnTo>
                <a:lnTo>
                  <a:pt x="2543718" y="6858000"/>
                </a:lnTo>
                <a:lnTo>
                  <a:pt x="1" y="6858000"/>
                </a:lnTo>
                <a:lnTo>
                  <a:pt x="4006" y="6854853"/>
                </a:lnTo>
                <a:cubicBezTo>
                  <a:pt x="990707" y="6040555"/>
                  <a:pt x="1619628" y="4808224"/>
                  <a:pt x="1619628" y="3429000"/>
                </a:cubicBezTo>
                <a:cubicBezTo>
                  <a:pt x="1619628" y="2049777"/>
                  <a:pt x="990707" y="817446"/>
                  <a:pt x="4006" y="3148"/>
                </a:cubicBezTo>
                <a:close/>
              </a:path>
            </a:pathLst>
          </a:custGeom>
        </p:spPr>
      </p:pic>
      <p:sp>
        <p:nvSpPr>
          <p:cNvPr id="3" name="مربع نص 2">
            <a:extLst>
              <a:ext uri="{FF2B5EF4-FFF2-40B4-BE49-F238E27FC236}">
                <a16:creationId xmlns:a16="http://schemas.microsoft.com/office/drawing/2014/main" id="{2005D2C3-96D0-DFBC-51BF-665C0AFB7BC3}"/>
              </a:ext>
            </a:extLst>
          </p:cNvPr>
          <p:cNvSpPr txBox="1"/>
          <p:nvPr/>
        </p:nvSpPr>
        <p:spPr>
          <a:xfrm>
            <a:off x="5884336" y="1042940"/>
            <a:ext cx="5291664" cy="1692771"/>
          </a:xfrm>
          <a:prstGeom prst="rect">
            <a:avLst/>
          </a:prstGeom>
          <a:noFill/>
        </p:spPr>
        <p:txBody>
          <a:bodyPr wrap="square" rtlCol="1">
            <a:spAutoFit/>
          </a:bodyPr>
          <a:lstStyle/>
          <a:p>
            <a:pPr algn="ctr"/>
            <a:r>
              <a:rPr lang="en-AE" sz="4400" dirty="0">
                <a:ln>
                  <a:solidFill>
                    <a:schemeClr val="tx2">
                      <a:lumMod val="50000"/>
                      <a:lumOff val="50000"/>
                    </a:schemeClr>
                  </a:solidFill>
                </a:ln>
                <a:solidFill>
                  <a:schemeClr val="bg2"/>
                </a:solidFill>
                <a:latin typeface="Amasis MT Pro Black" panose="02040A04050005020304" pitchFamily="18" charset="0"/>
              </a:rPr>
              <a:t>Selected Topics 2</a:t>
            </a:r>
            <a:br>
              <a:rPr lang="en-AE" sz="4400" dirty="0">
                <a:ln>
                  <a:solidFill>
                    <a:schemeClr val="tx2">
                      <a:lumMod val="50000"/>
                      <a:lumOff val="50000"/>
                    </a:schemeClr>
                  </a:solidFill>
                </a:ln>
                <a:solidFill>
                  <a:schemeClr val="bg2"/>
                </a:solidFill>
              </a:rPr>
            </a:br>
            <a:r>
              <a:rPr lang="en-AE" sz="4400" dirty="0">
                <a:ln>
                  <a:solidFill>
                    <a:schemeClr val="tx2">
                      <a:lumMod val="50000"/>
                      <a:lumOff val="50000"/>
                    </a:schemeClr>
                  </a:solidFill>
                </a:ln>
                <a:solidFill>
                  <a:schemeClr val="bg2"/>
                </a:solidFill>
                <a:latin typeface="Andalus" panose="02020603050405020304" pitchFamily="18" charset="-78"/>
                <a:cs typeface="Andalus" panose="02020603050405020304" pitchFamily="18" charset="-78"/>
              </a:rPr>
              <a:t>Assignment #2</a:t>
            </a:r>
          </a:p>
          <a:p>
            <a:pPr algn="ctr"/>
            <a:r>
              <a:rPr lang="en-US" sz="1400" b="1" kern="1500" spc="1800" dirty="0">
                <a:ln>
                  <a:solidFill>
                    <a:schemeClr val="tx2">
                      <a:lumMod val="50000"/>
                      <a:lumOff val="50000"/>
                    </a:schemeClr>
                  </a:solidFill>
                </a:ln>
                <a:solidFill>
                  <a:schemeClr val="bg2"/>
                </a:solidFill>
              </a:rPr>
              <a:t>presentation</a:t>
            </a:r>
            <a:endParaRPr lang="ar-EG" sz="3200" b="1" kern="1500" spc="1800" dirty="0">
              <a:ln>
                <a:solidFill>
                  <a:schemeClr val="tx2">
                    <a:lumMod val="50000"/>
                    <a:lumOff val="50000"/>
                  </a:schemeClr>
                </a:solidFill>
              </a:ln>
              <a:solidFill>
                <a:schemeClr val="bg2"/>
              </a:solidFill>
            </a:endParaRPr>
          </a:p>
        </p:txBody>
      </p:sp>
      <p:graphicFrame>
        <p:nvGraphicFramePr>
          <p:cNvPr id="5" name="جدول 4">
            <a:extLst>
              <a:ext uri="{FF2B5EF4-FFF2-40B4-BE49-F238E27FC236}">
                <a16:creationId xmlns:a16="http://schemas.microsoft.com/office/drawing/2014/main" id="{039E6864-1879-E26F-6908-2FF078274513}"/>
              </a:ext>
            </a:extLst>
          </p:cNvPr>
          <p:cNvGraphicFramePr>
            <a:graphicFrameLocks noGrp="1"/>
          </p:cNvGraphicFramePr>
          <p:nvPr>
            <p:extLst>
              <p:ext uri="{D42A27DB-BD31-4B8C-83A1-F6EECF244321}">
                <p14:modId xmlns:p14="http://schemas.microsoft.com/office/powerpoint/2010/main" val="842688504"/>
              </p:ext>
            </p:extLst>
          </p:nvPr>
        </p:nvGraphicFramePr>
        <p:xfrm>
          <a:off x="5414433" y="3740799"/>
          <a:ext cx="6146804" cy="2173670"/>
        </p:xfrm>
        <a:graphic>
          <a:graphicData uri="http://schemas.openxmlformats.org/drawingml/2006/table">
            <a:tbl>
              <a:tblPr rtl="1" firstRow="1" bandRow="1">
                <a:tableStyleId>{ED083AE6-46FA-4A59-8FB0-9F97EB10719F}</a:tableStyleId>
              </a:tblPr>
              <a:tblGrid>
                <a:gridCol w="3073402">
                  <a:extLst>
                    <a:ext uri="{9D8B030D-6E8A-4147-A177-3AD203B41FA5}">
                      <a16:colId xmlns:a16="http://schemas.microsoft.com/office/drawing/2014/main" val="777361070"/>
                    </a:ext>
                  </a:extLst>
                </a:gridCol>
                <a:gridCol w="3073402">
                  <a:extLst>
                    <a:ext uri="{9D8B030D-6E8A-4147-A177-3AD203B41FA5}">
                      <a16:colId xmlns:a16="http://schemas.microsoft.com/office/drawing/2014/main" val="3422808453"/>
                    </a:ext>
                  </a:extLst>
                </a:gridCol>
              </a:tblGrid>
              <a:tr h="434734">
                <a:tc>
                  <a:txBody>
                    <a:bodyPr/>
                    <a:lstStyle/>
                    <a:p>
                      <a:pPr marL="0" algn="ctr" defTabSz="914400" rtl="1" eaLnBrk="1" latinLnBrk="0" hangingPunct="1"/>
                      <a:r>
                        <a:rPr lang="en-AE" sz="2000" b="1" kern="1200" dirty="0">
                          <a:ln>
                            <a:solidFill>
                              <a:schemeClr val="tx2">
                                <a:lumMod val="50000"/>
                                <a:lumOff val="50000"/>
                              </a:schemeClr>
                            </a:solidFill>
                          </a:ln>
                          <a:solidFill>
                            <a:schemeClr val="bg2"/>
                          </a:solidFill>
                          <a:latin typeface="Amasis MT Pro Black" panose="02040A04050005020304" pitchFamily="18" charset="0"/>
                          <a:ea typeface="+mn-ea"/>
                          <a:cs typeface="+mn-cs"/>
                        </a:rPr>
                        <a:t>ID</a:t>
                      </a:r>
                      <a:endParaRPr lang="ar-EG" sz="2000" b="1" kern="1200" dirty="0">
                        <a:ln>
                          <a:solidFill>
                            <a:schemeClr val="tx2">
                              <a:lumMod val="50000"/>
                              <a:lumOff val="50000"/>
                            </a:schemeClr>
                          </a:solidFill>
                        </a:ln>
                        <a:solidFill>
                          <a:schemeClr val="bg2"/>
                        </a:solidFill>
                        <a:latin typeface="Amasis MT Pro Black" panose="02040A04050005020304" pitchFamily="18" charset="0"/>
                        <a:ea typeface="+mn-ea"/>
                        <a:cs typeface="+mn-cs"/>
                      </a:endParaRPr>
                    </a:p>
                  </a:txBody>
                  <a:tcPr/>
                </a:tc>
                <a:tc>
                  <a:txBody>
                    <a:bodyPr/>
                    <a:lstStyle/>
                    <a:p>
                      <a:pPr algn="ctr" rtl="1"/>
                      <a:r>
                        <a:rPr lang="en-AE" sz="2000" kern="1200" dirty="0">
                          <a:ln>
                            <a:solidFill>
                              <a:schemeClr val="tx2">
                                <a:lumMod val="50000"/>
                                <a:lumOff val="50000"/>
                              </a:schemeClr>
                            </a:solidFill>
                          </a:ln>
                          <a:solidFill>
                            <a:schemeClr val="bg2"/>
                          </a:solidFill>
                          <a:latin typeface="Amasis MT Pro Black" panose="02040A04050005020304" pitchFamily="18" charset="0"/>
                          <a:ea typeface="+mn-ea"/>
                          <a:cs typeface="+mn-cs"/>
                        </a:rPr>
                        <a:t>Name</a:t>
                      </a:r>
                      <a:endParaRPr lang="ar-EG" sz="2000" kern="1200" dirty="0">
                        <a:ln>
                          <a:solidFill>
                            <a:schemeClr val="tx2">
                              <a:lumMod val="50000"/>
                              <a:lumOff val="50000"/>
                            </a:schemeClr>
                          </a:solidFill>
                        </a:ln>
                        <a:solidFill>
                          <a:schemeClr val="bg2"/>
                        </a:solidFill>
                        <a:latin typeface="Amasis MT Pro Black" panose="02040A04050005020304" pitchFamily="18" charset="0"/>
                        <a:ea typeface="+mn-ea"/>
                        <a:cs typeface="+mn-cs"/>
                      </a:endParaRPr>
                    </a:p>
                  </a:txBody>
                  <a:tcPr/>
                </a:tc>
                <a:extLst>
                  <a:ext uri="{0D108BD9-81ED-4DB2-BD59-A6C34878D82A}">
                    <a16:rowId xmlns:a16="http://schemas.microsoft.com/office/drawing/2014/main" val="855265377"/>
                  </a:ext>
                </a:extLst>
              </a:tr>
              <a:tr h="434734">
                <a:tc>
                  <a:txBody>
                    <a:bodyPr/>
                    <a:lstStyle/>
                    <a:p>
                      <a:pPr marL="0" algn="ctr" defTabSz="914400" rtl="1" eaLnBrk="1" latinLnBrk="0" hangingPunct="1"/>
                      <a:r>
                        <a:rPr lang="en-AE" sz="2000" kern="1200" dirty="0">
                          <a:solidFill>
                            <a:schemeClr val="bg2"/>
                          </a:solidFill>
                          <a:latin typeface="Andalus" panose="02020603050405020304" pitchFamily="18" charset="-78"/>
                          <a:ea typeface="+mn-ea"/>
                          <a:cs typeface="Andalus" panose="02020603050405020304" pitchFamily="18" charset="-78"/>
                        </a:rPr>
                        <a:t>20200031</a:t>
                      </a:r>
                      <a:endParaRPr lang="ar-EG" sz="2000" kern="1200" dirty="0">
                        <a:solidFill>
                          <a:schemeClr val="bg2"/>
                        </a:solidFill>
                        <a:latin typeface="Andalus" panose="02020603050405020304" pitchFamily="18" charset="-78"/>
                        <a:ea typeface="+mn-ea"/>
                        <a:cs typeface="Andalus" panose="02020603050405020304" pitchFamily="18" charset="-78"/>
                      </a:endParaRPr>
                    </a:p>
                  </a:txBody>
                  <a:tcPr/>
                </a:tc>
                <a:tc>
                  <a:txBody>
                    <a:bodyPr/>
                    <a:lstStyle/>
                    <a:p>
                      <a:pPr algn="ctr" rtl="1"/>
                      <a:r>
                        <a:rPr lang="en-AE" sz="2000" kern="1200" dirty="0">
                          <a:solidFill>
                            <a:schemeClr val="bg2"/>
                          </a:solidFill>
                          <a:latin typeface="Andalus" panose="02020603050405020304" pitchFamily="18" charset="-78"/>
                          <a:ea typeface="+mn-ea"/>
                          <a:cs typeface="Andalus" panose="02020603050405020304" pitchFamily="18" charset="-78"/>
                        </a:rPr>
                        <a:t>Ahmed Ali Ali</a:t>
                      </a:r>
                      <a:endParaRPr lang="ar-EG" sz="2000" kern="1200" dirty="0">
                        <a:solidFill>
                          <a:schemeClr val="bg2"/>
                        </a:solidFill>
                        <a:latin typeface="Andalus" panose="02020603050405020304" pitchFamily="18" charset="-78"/>
                        <a:ea typeface="+mn-ea"/>
                        <a:cs typeface="Andalus" panose="02020603050405020304" pitchFamily="18" charset="-78"/>
                      </a:endParaRPr>
                    </a:p>
                  </a:txBody>
                  <a:tcPr/>
                </a:tc>
                <a:extLst>
                  <a:ext uri="{0D108BD9-81ED-4DB2-BD59-A6C34878D82A}">
                    <a16:rowId xmlns:a16="http://schemas.microsoft.com/office/drawing/2014/main" val="2029046290"/>
                  </a:ext>
                </a:extLst>
              </a:tr>
              <a:tr h="434734">
                <a:tc>
                  <a:txBody>
                    <a:bodyPr/>
                    <a:lstStyle/>
                    <a:p>
                      <a:pPr marL="0" algn="ctr" defTabSz="914400" rtl="1" eaLnBrk="1" latinLnBrk="0" hangingPunct="1"/>
                      <a:r>
                        <a:rPr lang="en-AE" sz="2000" kern="1200" dirty="0">
                          <a:solidFill>
                            <a:schemeClr val="bg2"/>
                          </a:solidFill>
                          <a:latin typeface="Andalus" panose="02020603050405020304" pitchFamily="18" charset="-78"/>
                          <a:ea typeface="+mn-ea"/>
                          <a:cs typeface="Andalus" panose="02020603050405020304" pitchFamily="18" charset="-78"/>
                        </a:rPr>
                        <a:t>20200347</a:t>
                      </a:r>
                    </a:p>
                  </a:txBody>
                  <a:tcPr/>
                </a:tc>
                <a:tc>
                  <a:txBody>
                    <a:bodyPr/>
                    <a:lstStyle/>
                    <a:p>
                      <a:pPr marL="0" algn="ctr" defTabSz="914400" rtl="1" eaLnBrk="1" latinLnBrk="0" hangingPunct="1"/>
                      <a:r>
                        <a:rPr lang="en-AE" sz="2000" kern="1200" dirty="0">
                          <a:solidFill>
                            <a:schemeClr val="bg2"/>
                          </a:solidFill>
                          <a:latin typeface="Andalus" panose="02020603050405020304" pitchFamily="18" charset="-78"/>
                          <a:ea typeface="+mn-ea"/>
                          <a:cs typeface="Andalus" panose="02020603050405020304" pitchFamily="18" charset="-78"/>
                        </a:rPr>
                        <a:t>Omar Salah Eldeen</a:t>
                      </a:r>
                      <a:endParaRPr lang="ar-EG" sz="2000" kern="1200" dirty="0">
                        <a:solidFill>
                          <a:schemeClr val="bg2"/>
                        </a:solidFill>
                        <a:latin typeface="Andalus" panose="02020603050405020304" pitchFamily="18" charset="-78"/>
                        <a:ea typeface="+mn-ea"/>
                        <a:cs typeface="Andalus" panose="02020603050405020304" pitchFamily="18" charset="-78"/>
                      </a:endParaRPr>
                    </a:p>
                  </a:txBody>
                  <a:tcPr/>
                </a:tc>
                <a:extLst>
                  <a:ext uri="{0D108BD9-81ED-4DB2-BD59-A6C34878D82A}">
                    <a16:rowId xmlns:a16="http://schemas.microsoft.com/office/drawing/2014/main" val="3923974288"/>
                  </a:ext>
                </a:extLst>
              </a:tr>
              <a:tr h="434734">
                <a:tc>
                  <a:txBody>
                    <a:bodyPr/>
                    <a:lstStyle/>
                    <a:p>
                      <a:pPr marL="0" algn="ctr" defTabSz="914400" rtl="1" eaLnBrk="1" latinLnBrk="0" hangingPunct="1"/>
                      <a:r>
                        <a:rPr lang="en-AE" sz="2000" kern="1200" dirty="0">
                          <a:solidFill>
                            <a:schemeClr val="bg2"/>
                          </a:solidFill>
                          <a:latin typeface="Andalus" panose="02020603050405020304" pitchFamily="18" charset="-78"/>
                          <a:ea typeface="+mn-ea"/>
                          <a:cs typeface="Andalus" panose="02020603050405020304" pitchFamily="18" charset="-78"/>
                        </a:rPr>
                        <a:t>20200597</a:t>
                      </a:r>
                      <a:endParaRPr lang="ar-EG" sz="2000" kern="1200" dirty="0">
                        <a:solidFill>
                          <a:schemeClr val="bg2"/>
                        </a:solidFill>
                        <a:latin typeface="Andalus" panose="02020603050405020304" pitchFamily="18" charset="-78"/>
                        <a:ea typeface="+mn-ea"/>
                        <a:cs typeface="Andalus" panose="02020603050405020304" pitchFamily="18" charset="-78"/>
                      </a:endParaRPr>
                    </a:p>
                  </a:txBody>
                  <a:tcPr/>
                </a:tc>
                <a:tc>
                  <a:txBody>
                    <a:bodyPr/>
                    <a:lstStyle/>
                    <a:p>
                      <a:pPr marL="0" algn="ctr" defTabSz="914400" rtl="1" eaLnBrk="1" latinLnBrk="0" hangingPunct="1"/>
                      <a:r>
                        <a:rPr lang="en-AE" sz="2000" kern="1200" dirty="0">
                          <a:solidFill>
                            <a:schemeClr val="bg2"/>
                          </a:solidFill>
                          <a:latin typeface="Andalus" panose="02020603050405020304" pitchFamily="18" charset="-78"/>
                          <a:ea typeface="+mn-ea"/>
                          <a:cs typeface="Andalus" panose="02020603050405020304" pitchFamily="18" charset="-78"/>
                        </a:rPr>
                        <a:t>Kareem Sayed Salah</a:t>
                      </a:r>
                      <a:endParaRPr lang="ar-EG" sz="2000" kern="1200" dirty="0">
                        <a:solidFill>
                          <a:schemeClr val="bg2"/>
                        </a:solidFill>
                        <a:latin typeface="Andalus" panose="02020603050405020304" pitchFamily="18" charset="-78"/>
                        <a:ea typeface="+mn-ea"/>
                        <a:cs typeface="Andalus" panose="02020603050405020304" pitchFamily="18" charset="-78"/>
                      </a:endParaRPr>
                    </a:p>
                  </a:txBody>
                  <a:tcPr/>
                </a:tc>
                <a:extLst>
                  <a:ext uri="{0D108BD9-81ED-4DB2-BD59-A6C34878D82A}">
                    <a16:rowId xmlns:a16="http://schemas.microsoft.com/office/drawing/2014/main" val="2009310521"/>
                  </a:ext>
                </a:extLst>
              </a:tr>
              <a:tr h="434734">
                <a:tc>
                  <a:txBody>
                    <a:bodyPr/>
                    <a:lstStyle/>
                    <a:p>
                      <a:pPr marL="0" algn="ctr" defTabSz="914400" rtl="1" eaLnBrk="1" latinLnBrk="0" hangingPunct="1"/>
                      <a:r>
                        <a:rPr lang="en-AE" sz="2000" kern="1200" dirty="0">
                          <a:solidFill>
                            <a:schemeClr val="bg2"/>
                          </a:solidFill>
                          <a:latin typeface="Andalus" panose="02020603050405020304" pitchFamily="18" charset="-78"/>
                          <a:ea typeface="+mn-ea"/>
                          <a:cs typeface="Andalus" panose="02020603050405020304" pitchFamily="18" charset="-78"/>
                        </a:rPr>
                        <a:t>20200807</a:t>
                      </a:r>
                      <a:endParaRPr lang="ar-EG" sz="2000" kern="1200" dirty="0">
                        <a:solidFill>
                          <a:schemeClr val="bg2"/>
                        </a:solidFill>
                        <a:latin typeface="Andalus" panose="02020603050405020304" pitchFamily="18" charset="-78"/>
                        <a:ea typeface="+mn-ea"/>
                        <a:cs typeface="Andalus" panose="02020603050405020304" pitchFamily="18" charset="-78"/>
                      </a:endParaRPr>
                    </a:p>
                  </a:txBody>
                  <a:tcPr/>
                </a:tc>
                <a:tc>
                  <a:txBody>
                    <a:bodyPr/>
                    <a:lstStyle/>
                    <a:p>
                      <a:pPr marL="0" algn="ctr" defTabSz="914400" rtl="1" eaLnBrk="1" latinLnBrk="0" hangingPunct="1"/>
                      <a:r>
                        <a:rPr lang="en-AE" sz="2000" kern="1200" dirty="0">
                          <a:solidFill>
                            <a:schemeClr val="bg2"/>
                          </a:solidFill>
                          <a:latin typeface="Andalus" panose="02020603050405020304" pitchFamily="18" charset="-78"/>
                          <a:ea typeface="+mn-ea"/>
                          <a:cs typeface="Andalus" panose="02020603050405020304" pitchFamily="18" charset="-78"/>
                        </a:rPr>
                        <a:t>Ahmed Ashraf Zaki</a:t>
                      </a:r>
                      <a:endParaRPr lang="ar-EG" sz="2000" kern="1200" dirty="0">
                        <a:solidFill>
                          <a:schemeClr val="bg2"/>
                        </a:solidFill>
                        <a:latin typeface="Andalus" panose="02020603050405020304" pitchFamily="18" charset="-78"/>
                        <a:ea typeface="+mn-ea"/>
                        <a:cs typeface="Andalus" panose="02020603050405020304" pitchFamily="18" charset="-78"/>
                      </a:endParaRPr>
                    </a:p>
                  </a:txBody>
                  <a:tcPr/>
                </a:tc>
                <a:extLst>
                  <a:ext uri="{0D108BD9-81ED-4DB2-BD59-A6C34878D82A}">
                    <a16:rowId xmlns:a16="http://schemas.microsoft.com/office/drawing/2014/main" val="2348537515"/>
                  </a:ext>
                </a:extLst>
              </a:tr>
            </a:tbl>
          </a:graphicData>
        </a:graphic>
      </p:graphicFrame>
      <p:sp>
        <p:nvSpPr>
          <p:cNvPr id="7" name="مربع نص 6">
            <a:extLst>
              <a:ext uri="{FF2B5EF4-FFF2-40B4-BE49-F238E27FC236}">
                <a16:creationId xmlns:a16="http://schemas.microsoft.com/office/drawing/2014/main" id="{E166D3A7-6932-57BB-0B99-66196B6B07E2}"/>
              </a:ext>
            </a:extLst>
          </p:cNvPr>
          <p:cNvSpPr txBox="1"/>
          <p:nvPr/>
        </p:nvSpPr>
        <p:spPr>
          <a:xfrm>
            <a:off x="5414437" y="3371456"/>
            <a:ext cx="6146800" cy="338554"/>
          </a:xfrm>
          <a:prstGeom prst="rect">
            <a:avLst/>
          </a:prstGeom>
          <a:noFill/>
        </p:spPr>
        <p:txBody>
          <a:bodyPr wrap="square">
            <a:spAutoFit/>
          </a:bodyPr>
          <a:lstStyle/>
          <a:p>
            <a:pPr algn="ctr"/>
            <a:r>
              <a:rPr lang="ar-EG" sz="1600" dirty="0">
                <a:solidFill>
                  <a:schemeClr val="bg2"/>
                </a:solidFill>
                <a:latin typeface="Book Antiqua" panose="02040602050305030304" pitchFamily="18" charset="0"/>
              </a:rPr>
              <a:t>Prepared by</a:t>
            </a:r>
          </a:p>
        </p:txBody>
      </p:sp>
      <p:sp>
        <p:nvSpPr>
          <p:cNvPr id="9" name="مربع نص 8">
            <a:extLst>
              <a:ext uri="{FF2B5EF4-FFF2-40B4-BE49-F238E27FC236}">
                <a16:creationId xmlns:a16="http://schemas.microsoft.com/office/drawing/2014/main" id="{5D70F282-347F-770F-B43D-24245C54E91C}"/>
              </a:ext>
            </a:extLst>
          </p:cNvPr>
          <p:cNvSpPr txBox="1"/>
          <p:nvPr/>
        </p:nvSpPr>
        <p:spPr>
          <a:xfrm>
            <a:off x="6210301" y="2766500"/>
            <a:ext cx="4639734" cy="400110"/>
          </a:xfrm>
          <a:prstGeom prst="rect">
            <a:avLst/>
          </a:prstGeom>
          <a:noFill/>
        </p:spPr>
        <p:txBody>
          <a:bodyPr wrap="square" rtlCol="1">
            <a:spAutoFit/>
          </a:bodyPr>
          <a:lstStyle/>
          <a:p>
            <a:pPr algn="ctr"/>
            <a:r>
              <a:rPr lang="en-US" sz="2000" dirty="0">
                <a:solidFill>
                  <a:srgbClr val="EDEEE2"/>
                </a:solidFill>
                <a:effectLst>
                  <a:glow rad="101600">
                    <a:schemeClr val="accent4">
                      <a:satMod val="175000"/>
                      <a:alpha val="40000"/>
                    </a:schemeClr>
                  </a:glow>
                </a:effectLst>
                <a:latin typeface="Amasis MT Pro Black" panose="02040A04050005020304" pitchFamily="18" charset="0"/>
              </a:rPr>
              <a:t>Active Deep Learning</a:t>
            </a:r>
            <a:endParaRPr lang="ar-EG" sz="2000" dirty="0">
              <a:solidFill>
                <a:srgbClr val="EDEEE2"/>
              </a:solidFill>
              <a:effectLst>
                <a:glow rad="101600">
                  <a:schemeClr val="accent4">
                    <a:satMod val="175000"/>
                    <a:alpha val="40000"/>
                  </a:schemeClr>
                </a:glow>
              </a:effectLst>
              <a:latin typeface="Amasis MT Pro Black" panose="02040A04050005020304" pitchFamily="18" charset="0"/>
            </a:endParaRPr>
          </a:p>
        </p:txBody>
      </p:sp>
    </p:spTree>
    <p:extLst>
      <p:ext uri="{BB962C8B-B14F-4D97-AF65-F5344CB8AC3E}">
        <p14:creationId xmlns:p14="http://schemas.microsoft.com/office/powerpoint/2010/main" val="32720655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33800" y="919891"/>
            <a:ext cx="4876800" cy="461665"/>
          </a:xfrm>
          <a:prstGeom prst="rect">
            <a:avLst/>
          </a:prstGeom>
          <a:noFill/>
        </p:spPr>
        <p:txBody>
          <a:bodyPr wrap="square">
            <a:spAutoFit/>
          </a:bodyPr>
          <a:lstStyle/>
          <a:p>
            <a:pPr algn="ctr" rtl="0"/>
            <a:r>
              <a:rPr lang="en-US" sz="2400" dirty="0">
                <a:solidFill>
                  <a:schemeClr val="bg2"/>
                </a:solidFill>
              </a:rPr>
              <a:t>1- Minst Fashion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1.2- Margin Sampling</a:t>
            </a:r>
          </a:p>
        </p:txBody>
      </p:sp>
      <p:sp>
        <p:nvSpPr>
          <p:cNvPr id="13" name="مربع نص 12">
            <a:extLst>
              <a:ext uri="{FF2B5EF4-FFF2-40B4-BE49-F238E27FC236}">
                <a16:creationId xmlns:a16="http://schemas.microsoft.com/office/drawing/2014/main" id="{BB5C2AD7-B3BC-72D1-9663-C27FEAE3CC24}"/>
              </a:ext>
            </a:extLst>
          </p:cNvPr>
          <p:cNvSpPr txBox="1"/>
          <p:nvPr/>
        </p:nvSpPr>
        <p:spPr>
          <a:xfrm>
            <a:off x="5419239" y="2301447"/>
            <a:ext cx="2275741" cy="738664"/>
          </a:xfrm>
          <a:prstGeom prst="rect">
            <a:avLst/>
          </a:prstGeom>
          <a:noFill/>
        </p:spPr>
        <p:txBody>
          <a:bodyPr wrap="square">
            <a:spAutoFit/>
          </a:bodyPr>
          <a:lstStyle/>
          <a:p>
            <a:pPr algn="l" rtl="0"/>
            <a:r>
              <a:rPr lang="en-US" sz="1400" spc="300" dirty="0">
                <a:solidFill>
                  <a:schemeClr val="bg2"/>
                </a:solidFill>
              </a:rPr>
              <a:t>Precision: 0.843</a:t>
            </a:r>
          </a:p>
          <a:p>
            <a:pPr algn="l" rtl="0"/>
            <a:r>
              <a:rPr lang="en-US" sz="1400" spc="300" dirty="0">
                <a:solidFill>
                  <a:schemeClr val="bg2"/>
                </a:solidFill>
              </a:rPr>
              <a:t>Recall: 0.842</a:t>
            </a:r>
          </a:p>
          <a:p>
            <a:pPr algn="l" rtl="0"/>
            <a:r>
              <a:rPr lang="en-US" sz="1400" spc="300" dirty="0">
                <a:solidFill>
                  <a:schemeClr val="bg2"/>
                </a:solidFill>
              </a:rPr>
              <a:t>F1-score: 0.842</a:t>
            </a:r>
            <a:endParaRPr lang="ar-EG" sz="1400" spc="300" dirty="0">
              <a:solidFill>
                <a:schemeClr val="bg2"/>
              </a:solidFill>
            </a:endParaRPr>
          </a:p>
        </p:txBody>
      </p:sp>
      <p:pic>
        <p:nvPicPr>
          <p:cNvPr id="6" name="صورة 5" descr="صورة تحتوي على نص, لقطة شاشة, ميدان/ مربع, رسم بياني&#10;&#10;تم إنشاء الوصف تلقائياً">
            <a:extLst>
              <a:ext uri="{FF2B5EF4-FFF2-40B4-BE49-F238E27FC236}">
                <a16:creationId xmlns:a16="http://schemas.microsoft.com/office/drawing/2014/main" id="{4744BF8C-E2C5-0184-3165-38644ED1B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546" y="3224261"/>
            <a:ext cx="3590508" cy="3001961"/>
          </a:xfrm>
          <a:prstGeom prst="rect">
            <a:avLst/>
          </a:prstGeom>
        </p:spPr>
      </p:pic>
      <p:pic>
        <p:nvPicPr>
          <p:cNvPr id="8" name="صورة 7" descr="صورة تحتوي على نص, خط, تخطيط, رسم بياني&#10;&#10;تم إنشاء الوصف تلقائياً">
            <a:extLst>
              <a:ext uri="{FF2B5EF4-FFF2-40B4-BE49-F238E27FC236}">
                <a16:creationId xmlns:a16="http://schemas.microsoft.com/office/drawing/2014/main" id="{2185268A-416D-EBE5-441C-211741BBB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1232" y="3224261"/>
            <a:ext cx="3893516" cy="2870029"/>
          </a:xfrm>
          <a:prstGeom prst="rect">
            <a:avLst/>
          </a:prstGeom>
        </p:spPr>
      </p:pic>
    </p:spTree>
    <p:extLst>
      <p:ext uri="{BB962C8B-B14F-4D97-AF65-F5344CB8AC3E}">
        <p14:creationId xmlns:p14="http://schemas.microsoft.com/office/powerpoint/2010/main" val="2100120041"/>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33800" y="919891"/>
            <a:ext cx="4876800" cy="461665"/>
          </a:xfrm>
          <a:prstGeom prst="rect">
            <a:avLst/>
          </a:prstGeom>
          <a:noFill/>
        </p:spPr>
        <p:txBody>
          <a:bodyPr wrap="square">
            <a:spAutoFit/>
          </a:bodyPr>
          <a:lstStyle/>
          <a:p>
            <a:pPr algn="ctr" rtl="0"/>
            <a:r>
              <a:rPr lang="en-US" sz="2400" dirty="0">
                <a:solidFill>
                  <a:schemeClr val="bg2"/>
                </a:solidFill>
              </a:rPr>
              <a:t>1- Minst Fashion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1.3- Entropy Sampling</a:t>
            </a:r>
          </a:p>
        </p:txBody>
      </p:sp>
      <p:sp>
        <p:nvSpPr>
          <p:cNvPr id="13" name="مربع نص 12">
            <a:extLst>
              <a:ext uri="{FF2B5EF4-FFF2-40B4-BE49-F238E27FC236}">
                <a16:creationId xmlns:a16="http://schemas.microsoft.com/office/drawing/2014/main" id="{BB5C2AD7-B3BC-72D1-9663-C27FEAE3CC24}"/>
              </a:ext>
            </a:extLst>
          </p:cNvPr>
          <p:cNvSpPr txBox="1"/>
          <p:nvPr/>
        </p:nvSpPr>
        <p:spPr>
          <a:xfrm>
            <a:off x="5355739" y="2207415"/>
            <a:ext cx="2275741" cy="738664"/>
          </a:xfrm>
          <a:prstGeom prst="rect">
            <a:avLst/>
          </a:prstGeom>
          <a:noFill/>
        </p:spPr>
        <p:txBody>
          <a:bodyPr wrap="square">
            <a:spAutoFit/>
          </a:bodyPr>
          <a:lstStyle/>
          <a:p>
            <a:pPr algn="l" rtl="0"/>
            <a:r>
              <a:rPr lang="en-US" sz="1400" spc="300" dirty="0">
                <a:solidFill>
                  <a:schemeClr val="bg2"/>
                </a:solidFill>
              </a:rPr>
              <a:t>Precision: 0.838</a:t>
            </a:r>
          </a:p>
          <a:p>
            <a:pPr algn="l" rtl="0"/>
            <a:r>
              <a:rPr lang="en-US" sz="1400" spc="300" dirty="0">
                <a:solidFill>
                  <a:schemeClr val="bg2"/>
                </a:solidFill>
              </a:rPr>
              <a:t>Recall: 0.818 </a:t>
            </a:r>
          </a:p>
          <a:p>
            <a:pPr algn="l" rtl="0"/>
            <a:r>
              <a:rPr lang="en-US" sz="1400" spc="300" dirty="0">
                <a:solidFill>
                  <a:schemeClr val="bg2"/>
                </a:solidFill>
              </a:rPr>
              <a:t>F1-score: 0.823</a:t>
            </a:r>
            <a:endParaRPr lang="ar-EG" sz="1400" spc="300" dirty="0">
              <a:solidFill>
                <a:schemeClr val="bg2"/>
              </a:solidFill>
            </a:endParaRPr>
          </a:p>
        </p:txBody>
      </p:sp>
      <p:pic>
        <p:nvPicPr>
          <p:cNvPr id="7" name="صورة 6" descr="صورة تحتوي على نص, خط, تخطيط, رسم بياني&#10;&#10;تم إنشاء الوصف تلقائياً">
            <a:extLst>
              <a:ext uri="{FF2B5EF4-FFF2-40B4-BE49-F238E27FC236}">
                <a16:creationId xmlns:a16="http://schemas.microsoft.com/office/drawing/2014/main" id="{FDF99F60-A811-1B27-5150-FB37C0C2C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8516" y="3152997"/>
            <a:ext cx="4227530" cy="3111610"/>
          </a:xfrm>
          <a:prstGeom prst="rect">
            <a:avLst/>
          </a:prstGeom>
        </p:spPr>
      </p:pic>
      <p:pic>
        <p:nvPicPr>
          <p:cNvPr id="11" name="صورة 10" descr="صورة تحتوي على نص, لقطة شاشة, ميدان/ مربع, رسم بياني&#10;&#10;تم إنشاء الوصف تلقائياً">
            <a:extLst>
              <a:ext uri="{FF2B5EF4-FFF2-40B4-BE49-F238E27FC236}">
                <a16:creationId xmlns:a16="http://schemas.microsoft.com/office/drawing/2014/main" id="{2573963E-E7EC-6E49-F663-C0611837A8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094" y="3152997"/>
            <a:ext cx="3715392" cy="3136925"/>
          </a:xfrm>
          <a:prstGeom prst="rect">
            <a:avLst/>
          </a:prstGeom>
        </p:spPr>
      </p:pic>
    </p:spTree>
    <p:extLst>
      <p:ext uri="{BB962C8B-B14F-4D97-AF65-F5344CB8AC3E}">
        <p14:creationId xmlns:p14="http://schemas.microsoft.com/office/powerpoint/2010/main" val="1312575256"/>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33800" y="919891"/>
            <a:ext cx="4876800" cy="461665"/>
          </a:xfrm>
          <a:prstGeom prst="rect">
            <a:avLst/>
          </a:prstGeom>
          <a:noFill/>
        </p:spPr>
        <p:txBody>
          <a:bodyPr wrap="square">
            <a:spAutoFit/>
          </a:bodyPr>
          <a:lstStyle/>
          <a:p>
            <a:pPr algn="ctr" rtl="0"/>
            <a:r>
              <a:rPr lang="en-US" sz="2400" dirty="0">
                <a:solidFill>
                  <a:schemeClr val="bg2"/>
                </a:solidFill>
              </a:rPr>
              <a:t>1- Minst Fashion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1.4- Uncertainty sampling </a:t>
            </a:r>
          </a:p>
        </p:txBody>
      </p:sp>
      <p:sp>
        <p:nvSpPr>
          <p:cNvPr id="13" name="مربع نص 12">
            <a:extLst>
              <a:ext uri="{FF2B5EF4-FFF2-40B4-BE49-F238E27FC236}">
                <a16:creationId xmlns:a16="http://schemas.microsoft.com/office/drawing/2014/main" id="{BB5C2AD7-B3BC-72D1-9663-C27FEAE3CC24}"/>
              </a:ext>
            </a:extLst>
          </p:cNvPr>
          <p:cNvSpPr txBox="1"/>
          <p:nvPr/>
        </p:nvSpPr>
        <p:spPr>
          <a:xfrm>
            <a:off x="5355739" y="2207415"/>
            <a:ext cx="2275741" cy="738664"/>
          </a:xfrm>
          <a:prstGeom prst="rect">
            <a:avLst/>
          </a:prstGeom>
          <a:noFill/>
        </p:spPr>
        <p:txBody>
          <a:bodyPr wrap="square">
            <a:spAutoFit/>
          </a:bodyPr>
          <a:lstStyle/>
          <a:p>
            <a:pPr algn="l" rtl="0"/>
            <a:r>
              <a:rPr lang="en-US" sz="1400" spc="300" dirty="0">
                <a:solidFill>
                  <a:schemeClr val="bg2"/>
                </a:solidFill>
              </a:rPr>
              <a:t>Precision: 0.823 Recall: 0.810</a:t>
            </a:r>
          </a:p>
          <a:p>
            <a:pPr algn="l" rtl="0"/>
            <a:r>
              <a:rPr lang="en-US" sz="1400" spc="300" dirty="0">
                <a:solidFill>
                  <a:schemeClr val="bg2"/>
                </a:solidFill>
              </a:rPr>
              <a:t>F1-score: 0.809</a:t>
            </a:r>
            <a:endParaRPr lang="ar-EG" sz="1400" spc="300" dirty="0">
              <a:solidFill>
                <a:schemeClr val="bg2"/>
              </a:solidFill>
            </a:endParaRPr>
          </a:p>
        </p:txBody>
      </p:sp>
      <p:pic>
        <p:nvPicPr>
          <p:cNvPr id="10" name="صورة 9" descr="صورة تحتوي على نص, لقطة شاشة, ميدان/ مربع, رسم بياني&#10;&#10;تم إنشاء الوصف تلقائياً">
            <a:extLst>
              <a:ext uri="{FF2B5EF4-FFF2-40B4-BE49-F238E27FC236}">
                <a16:creationId xmlns:a16="http://schemas.microsoft.com/office/drawing/2014/main" id="{4E81F694-88CF-5A42-2610-A839D6083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920" y="3034979"/>
            <a:ext cx="3641880" cy="3071281"/>
          </a:xfrm>
          <a:prstGeom prst="rect">
            <a:avLst/>
          </a:prstGeom>
        </p:spPr>
      </p:pic>
      <p:pic>
        <p:nvPicPr>
          <p:cNvPr id="14" name="صورة 13" descr="صورة تحتوي على نص, خط, تخطيط, رسم بياني&#10;&#10;تم إنشاء الوصف تلقائياً">
            <a:extLst>
              <a:ext uri="{FF2B5EF4-FFF2-40B4-BE49-F238E27FC236}">
                <a16:creationId xmlns:a16="http://schemas.microsoft.com/office/drawing/2014/main" id="{258775BF-941E-0FD9-8585-3C7E1FEB9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8652" y="3034979"/>
            <a:ext cx="4454338" cy="3092771"/>
          </a:xfrm>
          <a:prstGeom prst="rect">
            <a:avLst/>
          </a:prstGeom>
        </p:spPr>
      </p:pic>
    </p:spTree>
    <p:extLst>
      <p:ext uri="{BB962C8B-B14F-4D97-AF65-F5344CB8AC3E}">
        <p14:creationId xmlns:p14="http://schemas.microsoft.com/office/powerpoint/2010/main" val="2377315786"/>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32"/>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33800" y="919891"/>
            <a:ext cx="4876800" cy="461665"/>
          </a:xfrm>
          <a:prstGeom prst="rect">
            <a:avLst/>
          </a:prstGeom>
          <a:noFill/>
        </p:spPr>
        <p:txBody>
          <a:bodyPr wrap="square">
            <a:spAutoFit/>
          </a:bodyPr>
          <a:lstStyle/>
          <a:p>
            <a:pPr algn="ctr" rtl="0"/>
            <a:r>
              <a:rPr lang="en-US" sz="2400" dirty="0">
                <a:solidFill>
                  <a:schemeClr val="bg2"/>
                </a:solidFill>
              </a:rPr>
              <a:t>2- CIFAR-10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2.1- Random Sampling</a:t>
            </a:r>
          </a:p>
        </p:txBody>
      </p:sp>
      <p:sp>
        <p:nvSpPr>
          <p:cNvPr id="13" name="مربع نص 12">
            <a:extLst>
              <a:ext uri="{FF2B5EF4-FFF2-40B4-BE49-F238E27FC236}">
                <a16:creationId xmlns:a16="http://schemas.microsoft.com/office/drawing/2014/main" id="{BB5C2AD7-B3BC-72D1-9663-C27FEAE3CC24}"/>
              </a:ext>
            </a:extLst>
          </p:cNvPr>
          <p:cNvSpPr txBox="1"/>
          <p:nvPr/>
        </p:nvSpPr>
        <p:spPr>
          <a:xfrm>
            <a:off x="5445859" y="2269126"/>
            <a:ext cx="2076696" cy="738664"/>
          </a:xfrm>
          <a:prstGeom prst="rect">
            <a:avLst/>
          </a:prstGeom>
          <a:noFill/>
        </p:spPr>
        <p:txBody>
          <a:bodyPr wrap="square">
            <a:spAutoFit/>
          </a:bodyPr>
          <a:lstStyle/>
          <a:p>
            <a:pPr algn="l" rtl="0"/>
            <a:r>
              <a:rPr lang="en-US" sz="1400" spc="300" dirty="0">
                <a:solidFill>
                  <a:schemeClr val="bg2"/>
                </a:solidFill>
              </a:rPr>
              <a:t>Precision:0.688</a:t>
            </a:r>
          </a:p>
          <a:p>
            <a:pPr algn="l" rtl="0"/>
            <a:r>
              <a:rPr lang="en-US" sz="1400" spc="300" dirty="0">
                <a:solidFill>
                  <a:schemeClr val="bg2"/>
                </a:solidFill>
              </a:rPr>
              <a:t>Recall: 0.679 </a:t>
            </a:r>
          </a:p>
          <a:p>
            <a:pPr algn="l" rtl="0"/>
            <a:r>
              <a:rPr lang="en-US" sz="1400" spc="300" dirty="0">
                <a:solidFill>
                  <a:schemeClr val="bg2"/>
                </a:solidFill>
              </a:rPr>
              <a:t>F1-score:0.681</a:t>
            </a:r>
            <a:endParaRPr lang="ar-EG" sz="1400" spc="300" dirty="0">
              <a:solidFill>
                <a:schemeClr val="bg2"/>
              </a:solidFill>
            </a:endParaRPr>
          </a:p>
        </p:txBody>
      </p:sp>
      <p:pic>
        <p:nvPicPr>
          <p:cNvPr id="7" name="Picture 6" descr="A graph with different colored lines&#10;&#10;Description automatically generated">
            <a:extLst>
              <a:ext uri="{FF2B5EF4-FFF2-40B4-BE49-F238E27FC236}">
                <a16:creationId xmlns:a16="http://schemas.microsoft.com/office/drawing/2014/main" id="{629663A7-A943-F4DA-AC79-354FE9C58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68" y="3078481"/>
            <a:ext cx="4120919" cy="3024223"/>
          </a:xfrm>
          <a:prstGeom prst="rect">
            <a:avLst/>
          </a:prstGeom>
        </p:spPr>
      </p:pic>
      <p:pic>
        <p:nvPicPr>
          <p:cNvPr id="6" name="Picture 5" descr="A graph of a sample&#10;&#10;Description automatically generated with medium confidence">
            <a:extLst>
              <a:ext uri="{FF2B5EF4-FFF2-40B4-BE49-F238E27FC236}">
                <a16:creationId xmlns:a16="http://schemas.microsoft.com/office/drawing/2014/main" id="{49D947B2-29DE-33B6-7900-26B0328DB0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040" y="3008982"/>
            <a:ext cx="3670613" cy="3093722"/>
          </a:xfrm>
          <a:prstGeom prst="rect">
            <a:avLst/>
          </a:prstGeom>
        </p:spPr>
      </p:pic>
    </p:spTree>
    <p:extLst>
      <p:ext uri="{BB962C8B-B14F-4D97-AF65-F5344CB8AC3E}">
        <p14:creationId xmlns:p14="http://schemas.microsoft.com/office/powerpoint/2010/main" val="287110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33800" y="919891"/>
            <a:ext cx="4876800" cy="461665"/>
          </a:xfrm>
          <a:prstGeom prst="rect">
            <a:avLst/>
          </a:prstGeom>
          <a:noFill/>
        </p:spPr>
        <p:txBody>
          <a:bodyPr wrap="square">
            <a:spAutoFit/>
          </a:bodyPr>
          <a:lstStyle/>
          <a:p>
            <a:pPr algn="ctr" rtl="0"/>
            <a:r>
              <a:rPr lang="en-US" sz="2400" dirty="0">
                <a:solidFill>
                  <a:schemeClr val="bg2"/>
                </a:solidFill>
              </a:rPr>
              <a:t>2- CIFAR-10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2.2- Margin Sampling</a:t>
            </a:r>
          </a:p>
        </p:txBody>
      </p:sp>
      <p:sp>
        <p:nvSpPr>
          <p:cNvPr id="13" name="مربع نص 12">
            <a:extLst>
              <a:ext uri="{FF2B5EF4-FFF2-40B4-BE49-F238E27FC236}">
                <a16:creationId xmlns:a16="http://schemas.microsoft.com/office/drawing/2014/main" id="{BB5C2AD7-B3BC-72D1-9663-C27FEAE3CC24}"/>
              </a:ext>
            </a:extLst>
          </p:cNvPr>
          <p:cNvSpPr txBox="1"/>
          <p:nvPr/>
        </p:nvSpPr>
        <p:spPr>
          <a:xfrm>
            <a:off x="5364654" y="2272119"/>
            <a:ext cx="2384911" cy="738664"/>
          </a:xfrm>
          <a:prstGeom prst="rect">
            <a:avLst/>
          </a:prstGeom>
          <a:noFill/>
        </p:spPr>
        <p:txBody>
          <a:bodyPr wrap="square">
            <a:spAutoFit/>
          </a:bodyPr>
          <a:lstStyle/>
          <a:p>
            <a:pPr algn="l" rtl="0"/>
            <a:r>
              <a:rPr lang="en-US" sz="1400" spc="300" dirty="0">
                <a:solidFill>
                  <a:schemeClr val="bg2"/>
                </a:solidFill>
              </a:rPr>
              <a:t>Precision:0.673257 </a:t>
            </a:r>
          </a:p>
          <a:p>
            <a:pPr algn="l" rtl="0"/>
            <a:r>
              <a:rPr lang="en-US" sz="1400" spc="300" dirty="0">
                <a:solidFill>
                  <a:schemeClr val="bg2"/>
                </a:solidFill>
              </a:rPr>
              <a:t>Recall: 0.655 </a:t>
            </a:r>
          </a:p>
          <a:p>
            <a:pPr algn="l" rtl="0"/>
            <a:r>
              <a:rPr lang="en-US" sz="1400" spc="300" dirty="0">
                <a:solidFill>
                  <a:schemeClr val="bg2"/>
                </a:solidFill>
              </a:rPr>
              <a:t>F1-score: 0.649</a:t>
            </a:r>
            <a:endParaRPr lang="ar-EG" sz="1400" spc="300" dirty="0">
              <a:solidFill>
                <a:schemeClr val="bg2"/>
              </a:solidFill>
            </a:endParaRPr>
          </a:p>
        </p:txBody>
      </p:sp>
      <p:pic>
        <p:nvPicPr>
          <p:cNvPr id="6" name="Picture 5" descr="A graph of a line graph&#10;&#10;Description automatically generated with medium confidence">
            <a:extLst>
              <a:ext uri="{FF2B5EF4-FFF2-40B4-BE49-F238E27FC236}">
                <a16:creationId xmlns:a16="http://schemas.microsoft.com/office/drawing/2014/main" id="{D32D01DF-346A-E747-4210-77FD07FB7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992" y="3155634"/>
            <a:ext cx="4392085" cy="3254721"/>
          </a:xfrm>
          <a:prstGeom prst="rect">
            <a:avLst/>
          </a:prstGeom>
        </p:spPr>
      </p:pic>
      <p:pic>
        <p:nvPicPr>
          <p:cNvPr id="8" name="Picture 7" descr="A graph of a graph with numbers and labels&#10;&#10;Description automatically generated with medium confidence">
            <a:extLst>
              <a:ext uri="{FF2B5EF4-FFF2-40B4-BE49-F238E27FC236}">
                <a16:creationId xmlns:a16="http://schemas.microsoft.com/office/drawing/2014/main" id="{26C05087-536B-88C5-6E6C-D7876BA24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0974" y="3155351"/>
            <a:ext cx="3861970" cy="3255004"/>
          </a:xfrm>
          <a:prstGeom prst="rect">
            <a:avLst/>
          </a:prstGeom>
        </p:spPr>
      </p:pic>
    </p:spTree>
    <p:extLst>
      <p:ext uri="{BB962C8B-B14F-4D97-AF65-F5344CB8AC3E}">
        <p14:creationId xmlns:p14="http://schemas.microsoft.com/office/powerpoint/2010/main" val="3627328784"/>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33800" y="919891"/>
            <a:ext cx="4876800" cy="461665"/>
          </a:xfrm>
          <a:prstGeom prst="rect">
            <a:avLst/>
          </a:prstGeom>
          <a:noFill/>
        </p:spPr>
        <p:txBody>
          <a:bodyPr wrap="square">
            <a:spAutoFit/>
          </a:bodyPr>
          <a:lstStyle/>
          <a:p>
            <a:pPr algn="ctr" rtl="0"/>
            <a:r>
              <a:rPr lang="en-US" sz="2400" dirty="0">
                <a:solidFill>
                  <a:schemeClr val="bg2"/>
                </a:solidFill>
              </a:rPr>
              <a:t>2- CIFAR-10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2.3- Entropy Sampling</a:t>
            </a:r>
          </a:p>
        </p:txBody>
      </p:sp>
      <p:sp>
        <p:nvSpPr>
          <p:cNvPr id="13" name="مربع نص 12">
            <a:extLst>
              <a:ext uri="{FF2B5EF4-FFF2-40B4-BE49-F238E27FC236}">
                <a16:creationId xmlns:a16="http://schemas.microsoft.com/office/drawing/2014/main" id="{BB5C2AD7-B3BC-72D1-9663-C27FEAE3CC24}"/>
              </a:ext>
            </a:extLst>
          </p:cNvPr>
          <p:cNvSpPr txBox="1"/>
          <p:nvPr/>
        </p:nvSpPr>
        <p:spPr>
          <a:xfrm>
            <a:off x="5355739" y="2207415"/>
            <a:ext cx="2275741" cy="738664"/>
          </a:xfrm>
          <a:prstGeom prst="rect">
            <a:avLst/>
          </a:prstGeom>
          <a:noFill/>
        </p:spPr>
        <p:txBody>
          <a:bodyPr wrap="square">
            <a:spAutoFit/>
          </a:bodyPr>
          <a:lstStyle/>
          <a:p>
            <a:pPr algn="l" rtl="0"/>
            <a:r>
              <a:rPr lang="en-US" sz="1400" spc="300" dirty="0">
                <a:solidFill>
                  <a:schemeClr val="bg2"/>
                </a:solidFill>
              </a:rPr>
              <a:t>Precision: 0.622 </a:t>
            </a:r>
          </a:p>
          <a:p>
            <a:pPr algn="l" rtl="0"/>
            <a:r>
              <a:rPr lang="en-US" sz="1400" spc="300" dirty="0">
                <a:solidFill>
                  <a:schemeClr val="bg2"/>
                </a:solidFill>
              </a:rPr>
              <a:t>Recall: 0.6127 </a:t>
            </a:r>
          </a:p>
          <a:p>
            <a:pPr algn="l" rtl="0"/>
            <a:r>
              <a:rPr lang="en-US" sz="1400" spc="300" dirty="0">
                <a:solidFill>
                  <a:schemeClr val="bg2"/>
                </a:solidFill>
              </a:rPr>
              <a:t>F1-score: 0.605</a:t>
            </a:r>
            <a:endParaRPr lang="ar-EG" sz="1400" spc="300" dirty="0">
              <a:solidFill>
                <a:schemeClr val="bg2"/>
              </a:solidFill>
            </a:endParaRPr>
          </a:p>
        </p:txBody>
      </p:sp>
      <p:pic>
        <p:nvPicPr>
          <p:cNvPr id="7" name="Picture 6" descr="A graph of a graph showing the number of different colored lines&#10;&#10;Description automatically generated with medium confidence">
            <a:extLst>
              <a:ext uri="{FF2B5EF4-FFF2-40B4-BE49-F238E27FC236}">
                <a16:creationId xmlns:a16="http://schemas.microsoft.com/office/drawing/2014/main" id="{86D74D21-3C52-061F-92D9-364BBB39AD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0474" y="2907270"/>
            <a:ext cx="4291669" cy="3164845"/>
          </a:xfrm>
          <a:prstGeom prst="rect">
            <a:avLst/>
          </a:prstGeom>
        </p:spPr>
      </p:pic>
      <p:pic>
        <p:nvPicPr>
          <p:cNvPr id="8" name="Picture 7" descr="A graph of a number&#10;&#10;Description automatically generated with medium confidence">
            <a:extLst>
              <a:ext uri="{FF2B5EF4-FFF2-40B4-BE49-F238E27FC236}">
                <a16:creationId xmlns:a16="http://schemas.microsoft.com/office/drawing/2014/main" id="{98A853A6-A29E-DC02-2A4A-8CE118B392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9368" y="2935437"/>
            <a:ext cx="3923073" cy="3136678"/>
          </a:xfrm>
          <a:prstGeom prst="rect">
            <a:avLst/>
          </a:prstGeom>
        </p:spPr>
      </p:pic>
    </p:spTree>
    <p:extLst>
      <p:ext uri="{BB962C8B-B14F-4D97-AF65-F5344CB8AC3E}">
        <p14:creationId xmlns:p14="http://schemas.microsoft.com/office/powerpoint/2010/main" val="2397465841"/>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33800" y="919891"/>
            <a:ext cx="4876800" cy="461665"/>
          </a:xfrm>
          <a:prstGeom prst="rect">
            <a:avLst/>
          </a:prstGeom>
          <a:noFill/>
        </p:spPr>
        <p:txBody>
          <a:bodyPr wrap="square">
            <a:spAutoFit/>
          </a:bodyPr>
          <a:lstStyle/>
          <a:p>
            <a:pPr algn="ctr" rtl="0"/>
            <a:r>
              <a:rPr lang="en-US" sz="2400" dirty="0">
                <a:solidFill>
                  <a:schemeClr val="bg2"/>
                </a:solidFill>
              </a:rPr>
              <a:t>2- CIFAR-10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2.4- Uncertainty sampling </a:t>
            </a:r>
          </a:p>
        </p:txBody>
      </p:sp>
      <p:sp>
        <p:nvSpPr>
          <p:cNvPr id="13" name="مربع نص 12">
            <a:extLst>
              <a:ext uri="{FF2B5EF4-FFF2-40B4-BE49-F238E27FC236}">
                <a16:creationId xmlns:a16="http://schemas.microsoft.com/office/drawing/2014/main" id="{BB5C2AD7-B3BC-72D1-9663-C27FEAE3CC24}"/>
              </a:ext>
            </a:extLst>
          </p:cNvPr>
          <p:cNvSpPr txBox="1"/>
          <p:nvPr/>
        </p:nvSpPr>
        <p:spPr>
          <a:xfrm>
            <a:off x="5355739" y="2207415"/>
            <a:ext cx="2275741" cy="738664"/>
          </a:xfrm>
          <a:prstGeom prst="rect">
            <a:avLst/>
          </a:prstGeom>
          <a:noFill/>
        </p:spPr>
        <p:txBody>
          <a:bodyPr wrap="square">
            <a:spAutoFit/>
          </a:bodyPr>
          <a:lstStyle/>
          <a:p>
            <a:pPr algn="l" rtl="0"/>
            <a:r>
              <a:rPr lang="en-US" sz="1400" spc="300" dirty="0">
                <a:solidFill>
                  <a:schemeClr val="bg2"/>
                </a:solidFill>
              </a:rPr>
              <a:t>Precision:0.615</a:t>
            </a:r>
          </a:p>
          <a:p>
            <a:pPr algn="l" rtl="0"/>
            <a:r>
              <a:rPr lang="en-US" sz="1400" spc="300" dirty="0">
                <a:solidFill>
                  <a:schemeClr val="bg2"/>
                </a:solidFill>
              </a:rPr>
              <a:t>Recall: 0.553 </a:t>
            </a:r>
          </a:p>
          <a:p>
            <a:pPr algn="l" rtl="0"/>
            <a:r>
              <a:rPr lang="en-US" sz="1400" spc="300" dirty="0">
                <a:solidFill>
                  <a:schemeClr val="bg2"/>
                </a:solidFill>
              </a:rPr>
              <a:t>F1-score: 0.560</a:t>
            </a:r>
            <a:endParaRPr lang="ar-EG" sz="1400" spc="300" dirty="0">
              <a:solidFill>
                <a:schemeClr val="bg2"/>
              </a:solidFill>
            </a:endParaRPr>
          </a:p>
        </p:txBody>
      </p:sp>
      <p:pic>
        <p:nvPicPr>
          <p:cNvPr id="7" name="Picture 6" descr="A graph with lines and numbers&#10;&#10;Description automatically generated with medium confidence">
            <a:extLst>
              <a:ext uri="{FF2B5EF4-FFF2-40B4-BE49-F238E27FC236}">
                <a16:creationId xmlns:a16="http://schemas.microsoft.com/office/drawing/2014/main" id="{7C43498F-6BBA-D2AA-430E-F561AB858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439" y="2990798"/>
            <a:ext cx="5080092" cy="3567040"/>
          </a:xfrm>
          <a:prstGeom prst="rect">
            <a:avLst/>
          </a:prstGeom>
        </p:spPr>
      </p:pic>
      <p:pic>
        <p:nvPicPr>
          <p:cNvPr id="8" name="Picture 7" descr="A graph of a graph with numbers and labels&#10;&#10;Description automatically generated with medium confidence">
            <a:extLst>
              <a:ext uri="{FF2B5EF4-FFF2-40B4-BE49-F238E27FC236}">
                <a16:creationId xmlns:a16="http://schemas.microsoft.com/office/drawing/2014/main" id="{05DFCC88-D7A8-95E6-41DE-4BFE4A13BC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457" y="2948272"/>
            <a:ext cx="4282648" cy="3609566"/>
          </a:xfrm>
          <a:prstGeom prst="rect">
            <a:avLst/>
          </a:prstGeom>
        </p:spPr>
      </p:pic>
    </p:spTree>
    <p:extLst>
      <p:ext uri="{BB962C8B-B14F-4D97-AF65-F5344CB8AC3E}">
        <p14:creationId xmlns:p14="http://schemas.microsoft.com/office/powerpoint/2010/main" val="3058979736"/>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33800" y="981446"/>
            <a:ext cx="5124450" cy="461665"/>
          </a:xfrm>
          <a:prstGeom prst="rect">
            <a:avLst/>
          </a:prstGeom>
          <a:noFill/>
        </p:spPr>
        <p:txBody>
          <a:bodyPr wrap="square">
            <a:spAutoFit/>
          </a:bodyPr>
          <a:lstStyle/>
          <a:p>
            <a:pPr algn="ctr" rtl="0"/>
            <a:r>
              <a:rPr lang="en-US" sz="2400" dirty="0">
                <a:solidFill>
                  <a:schemeClr val="bg2"/>
                </a:solidFill>
              </a:rPr>
              <a:t>3- Imbalanced Minst Fashion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3.1- Random Sampling</a:t>
            </a:r>
          </a:p>
        </p:txBody>
      </p:sp>
      <p:sp>
        <p:nvSpPr>
          <p:cNvPr id="13" name="مربع نص 12">
            <a:extLst>
              <a:ext uri="{FF2B5EF4-FFF2-40B4-BE49-F238E27FC236}">
                <a16:creationId xmlns:a16="http://schemas.microsoft.com/office/drawing/2014/main" id="{BB5C2AD7-B3BC-72D1-9663-C27FEAE3CC24}"/>
              </a:ext>
            </a:extLst>
          </p:cNvPr>
          <p:cNvSpPr txBox="1"/>
          <p:nvPr/>
        </p:nvSpPr>
        <p:spPr>
          <a:xfrm>
            <a:off x="5445859" y="2269126"/>
            <a:ext cx="2358291" cy="738664"/>
          </a:xfrm>
          <a:prstGeom prst="rect">
            <a:avLst/>
          </a:prstGeom>
          <a:noFill/>
        </p:spPr>
        <p:txBody>
          <a:bodyPr wrap="square">
            <a:spAutoFit/>
          </a:bodyPr>
          <a:lstStyle/>
          <a:p>
            <a:pPr algn="l" rtl="0"/>
            <a:r>
              <a:rPr lang="en-US" sz="1400" spc="300" dirty="0">
                <a:solidFill>
                  <a:schemeClr val="bg2"/>
                </a:solidFill>
              </a:rPr>
              <a:t>Precision: 0.586</a:t>
            </a:r>
          </a:p>
          <a:p>
            <a:pPr algn="l" rtl="0"/>
            <a:r>
              <a:rPr lang="en-US" sz="1400" spc="300" dirty="0">
                <a:solidFill>
                  <a:schemeClr val="bg2"/>
                </a:solidFill>
              </a:rPr>
              <a:t>Recall: 0.554</a:t>
            </a:r>
          </a:p>
          <a:p>
            <a:pPr algn="l" rtl="0"/>
            <a:r>
              <a:rPr lang="en-US" sz="1400" spc="300" dirty="0">
                <a:solidFill>
                  <a:schemeClr val="bg2"/>
                </a:solidFill>
              </a:rPr>
              <a:t>F1-score: 0.530</a:t>
            </a:r>
            <a:endParaRPr lang="ar-EG" sz="1400" spc="300" dirty="0">
              <a:solidFill>
                <a:schemeClr val="bg2"/>
              </a:solidFill>
            </a:endParaRPr>
          </a:p>
        </p:txBody>
      </p:sp>
      <p:pic>
        <p:nvPicPr>
          <p:cNvPr id="6" name="صورة 5" descr="صورة تحتوي على نص, خط, رسم بياني, تخطيط&#10;&#10;تم إنشاء الوصف تلقائياً">
            <a:extLst>
              <a:ext uri="{FF2B5EF4-FFF2-40B4-BE49-F238E27FC236}">
                <a16:creationId xmlns:a16="http://schemas.microsoft.com/office/drawing/2014/main" id="{51311DD3-4B46-E7B9-0A16-CD1355DCEE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3967" y="3165366"/>
            <a:ext cx="4144883" cy="3011587"/>
          </a:xfrm>
          <a:prstGeom prst="rect">
            <a:avLst/>
          </a:prstGeom>
        </p:spPr>
      </p:pic>
      <p:pic>
        <p:nvPicPr>
          <p:cNvPr id="8" name="صورة 7" descr="صورة تحتوي على نص, لقطة شاشة, رقم, ميدان/ مربع&#10;&#10;تم إنشاء الوصف تلقائياً">
            <a:extLst>
              <a:ext uri="{FF2B5EF4-FFF2-40B4-BE49-F238E27FC236}">
                <a16:creationId xmlns:a16="http://schemas.microsoft.com/office/drawing/2014/main" id="{C8C65519-12B4-7B06-8FF8-9F9FFD0195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583" y="3132351"/>
            <a:ext cx="3797451" cy="3174339"/>
          </a:xfrm>
          <a:prstGeom prst="rect">
            <a:avLst/>
          </a:prstGeom>
        </p:spPr>
      </p:pic>
    </p:spTree>
    <p:extLst>
      <p:ext uri="{BB962C8B-B14F-4D97-AF65-F5344CB8AC3E}">
        <p14:creationId xmlns:p14="http://schemas.microsoft.com/office/powerpoint/2010/main" val="3717438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33800" y="919891"/>
            <a:ext cx="5226050" cy="461665"/>
          </a:xfrm>
          <a:prstGeom prst="rect">
            <a:avLst/>
          </a:prstGeom>
          <a:noFill/>
        </p:spPr>
        <p:txBody>
          <a:bodyPr wrap="square">
            <a:spAutoFit/>
          </a:bodyPr>
          <a:lstStyle/>
          <a:p>
            <a:pPr algn="ctr" rtl="0"/>
            <a:r>
              <a:rPr lang="en-US" sz="2400" dirty="0">
                <a:solidFill>
                  <a:schemeClr val="bg2"/>
                </a:solidFill>
              </a:rPr>
              <a:t>3- Imbalanced Minst Fashion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3.2- Margin Sampling</a:t>
            </a:r>
          </a:p>
        </p:txBody>
      </p:sp>
      <p:sp>
        <p:nvSpPr>
          <p:cNvPr id="13" name="مربع نص 12">
            <a:extLst>
              <a:ext uri="{FF2B5EF4-FFF2-40B4-BE49-F238E27FC236}">
                <a16:creationId xmlns:a16="http://schemas.microsoft.com/office/drawing/2014/main" id="{BB5C2AD7-B3BC-72D1-9663-C27FEAE3CC24}"/>
              </a:ext>
            </a:extLst>
          </p:cNvPr>
          <p:cNvSpPr txBox="1"/>
          <p:nvPr/>
        </p:nvSpPr>
        <p:spPr>
          <a:xfrm>
            <a:off x="5343039" y="2237947"/>
            <a:ext cx="2275741" cy="738664"/>
          </a:xfrm>
          <a:prstGeom prst="rect">
            <a:avLst/>
          </a:prstGeom>
          <a:noFill/>
        </p:spPr>
        <p:txBody>
          <a:bodyPr wrap="square">
            <a:spAutoFit/>
          </a:bodyPr>
          <a:lstStyle/>
          <a:p>
            <a:pPr algn="l" rtl="0"/>
            <a:r>
              <a:rPr lang="en-US" sz="1400" spc="300" dirty="0">
                <a:solidFill>
                  <a:schemeClr val="bg2"/>
                </a:solidFill>
              </a:rPr>
              <a:t>Precision: 0.303</a:t>
            </a:r>
          </a:p>
          <a:p>
            <a:pPr algn="l" rtl="0"/>
            <a:r>
              <a:rPr lang="en-US" sz="1400" spc="300" dirty="0">
                <a:solidFill>
                  <a:schemeClr val="bg2"/>
                </a:solidFill>
              </a:rPr>
              <a:t>Recall: 0.286 </a:t>
            </a:r>
          </a:p>
          <a:p>
            <a:pPr algn="l" rtl="0"/>
            <a:r>
              <a:rPr lang="en-US" sz="1400" spc="300" dirty="0">
                <a:solidFill>
                  <a:schemeClr val="bg2"/>
                </a:solidFill>
              </a:rPr>
              <a:t>F1-score: 0.204</a:t>
            </a:r>
            <a:endParaRPr lang="ar-EG" sz="1400" spc="300" dirty="0">
              <a:solidFill>
                <a:schemeClr val="bg2"/>
              </a:solidFill>
            </a:endParaRPr>
          </a:p>
        </p:txBody>
      </p:sp>
      <p:pic>
        <p:nvPicPr>
          <p:cNvPr id="7" name="صورة 6" descr="صورة تحتوي على نص, رسم بياني, خط, تخطيط&#10;&#10;تم إنشاء الوصف تلقائياً">
            <a:extLst>
              <a:ext uri="{FF2B5EF4-FFF2-40B4-BE49-F238E27FC236}">
                <a16:creationId xmlns:a16="http://schemas.microsoft.com/office/drawing/2014/main" id="{1094936B-6653-F002-208F-1E2F6E249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051" y="3197116"/>
            <a:ext cx="4457700" cy="3235350"/>
          </a:xfrm>
          <a:prstGeom prst="rect">
            <a:avLst/>
          </a:prstGeom>
        </p:spPr>
      </p:pic>
      <p:pic>
        <p:nvPicPr>
          <p:cNvPr id="11" name="صورة 10" descr="صورة تحتوي على نص, لقطة شاشة, رقم, ميدان/ مربع&#10;&#10;تم إنشاء الوصف تلقائياً">
            <a:extLst>
              <a:ext uri="{FF2B5EF4-FFF2-40B4-BE49-F238E27FC236}">
                <a16:creationId xmlns:a16="http://schemas.microsoft.com/office/drawing/2014/main" id="{ACCCB809-5FEC-EFE7-D1E9-DF0FD94E5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873" y="3197116"/>
            <a:ext cx="3822027" cy="3120342"/>
          </a:xfrm>
          <a:prstGeom prst="rect">
            <a:avLst/>
          </a:prstGeom>
        </p:spPr>
      </p:pic>
    </p:spTree>
    <p:extLst>
      <p:ext uri="{BB962C8B-B14F-4D97-AF65-F5344CB8AC3E}">
        <p14:creationId xmlns:p14="http://schemas.microsoft.com/office/powerpoint/2010/main" val="3395120750"/>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52850" y="995081"/>
            <a:ext cx="5162550" cy="461665"/>
          </a:xfrm>
          <a:prstGeom prst="rect">
            <a:avLst/>
          </a:prstGeom>
          <a:noFill/>
        </p:spPr>
        <p:txBody>
          <a:bodyPr wrap="square">
            <a:spAutoFit/>
          </a:bodyPr>
          <a:lstStyle/>
          <a:p>
            <a:pPr algn="ctr" rtl="0"/>
            <a:r>
              <a:rPr lang="en-US" sz="2400" dirty="0">
                <a:solidFill>
                  <a:schemeClr val="bg2"/>
                </a:solidFill>
              </a:rPr>
              <a:t>3- Imbalanced Minst Fashion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3.3- Entropy Sampling</a:t>
            </a:r>
          </a:p>
        </p:txBody>
      </p:sp>
      <p:sp>
        <p:nvSpPr>
          <p:cNvPr id="13" name="مربع نص 12">
            <a:extLst>
              <a:ext uri="{FF2B5EF4-FFF2-40B4-BE49-F238E27FC236}">
                <a16:creationId xmlns:a16="http://schemas.microsoft.com/office/drawing/2014/main" id="{BB5C2AD7-B3BC-72D1-9663-C27FEAE3CC24}"/>
              </a:ext>
            </a:extLst>
          </p:cNvPr>
          <p:cNvSpPr txBox="1"/>
          <p:nvPr/>
        </p:nvSpPr>
        <p:spPr>
          <a:xfrm>
            <a:off x="5355739" y="2207415"/>
            <a:ext cx="2275741" cy="738664"/>
          </a:xfrm>
          <a:prstGeom prst="rect">
            <a:avLst/>
          </a:prstGeom>
          <a:noFill/>
        </p:spPr>
        <p:txBody>
          <a:bodyPr wrap="square">
            <a:spAutoFit/>
          </a:bodyPr>
          <a:lstStyle/>
          <a:p>
            <a:pPr algn="l" rtl="0"/>
            <a:r>
              <a:rPr lang="en-US" sz="1400" spc="300" dirty="0">
                <a:solidFill>
                  <a:schemeClr val="bg2"/>
                </a:solidFill>
              </a:rPr>
              <a:t>Precision: 0.281 Recall: 0.2858 </a:t>
            </a:r>
          </a:p>
          <a:p>
            <a:pPr algn="l" rtl="0"/>
            <a:r>
              <a:rPr lang="en-US" sz="1400" spc="300" dirty="0">
                <a:solidFill>
                  <a:schemeClr val="bg2"/>
                </a:solidFill>
              </a:rPr>
              <a:t>F1-score: 0.214</a:t>
            </a:r>
            <a:endParaRPr lang="ar-EG" sz="1400" spc="300" dirty="0">
              <a:solidFill>
                <a:schemeClr val="bg2"/>
              </a:solidFill>
            </a:endParaRPr>
          </a:p>
        </p:txBody>
      </p:sp>
      <p:pic>
        <p:nvPicPr>
          <p:cNvPr id="6" name="صورة 5" descr="صورة تحتوي على نص, رسم بياني, خط, تخطيط&#10;&#10;تم إنشاء الوصف تلقائياً">
            <a:extLst>
              <a:ext uri="{FF2B5EF4-FFF2-40B4-BE49-F238E27FC236}">
                <a16:creationId xmlns:a16="http://schemas.microsoft.com/office/drawing/2014/main" id="{3901EB1F-E9F8-895C-21C1-EA2D93B14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609" y="3054243"/>
            <a:ext cx="4543575" cy="3253181"/>
          </a:xfrm>
          <a:prstGeom prst="rect">
            <a:avLst/>
          </a:prstGeom>
        </p:spPr>
      </p:pic>
      <p:pic>
        <p:nvPicPr>
          <p:cNvPr id="10" name="صورة 9" descr="صورة تحتوي على نص, لقطة شاشة, رقم, ميدان/ مربع&#10;&#10;تم إنشاء الوصف تلقائياً">
            <a:extLst>
              <a:ext uri="{FF2B5EF4-FFF2-40B4-BE49-F238E27FC236}">
                <a16:creationId xmlns:a16="http://schemas.microsoft.com/office/drawing/2014/main" id="{98ACA7C5-8C0B-CD76-8490-E161F2F55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866" y="3054243"/>
            <a:ext cx="3804534" cy="3204863"/>
          </a:xfrm>
          <a:prstGeom prst="rect">
            <a:avLst/>
          </a:prstGeom>
        </p:spPr>
      </p:pic>
    </p:spTree>
    <p:extLst>
      <p:ext uri="{BB962C8B-B14F-4D97-AF65-F5344CB8AC3E}">
        <p14:creationId xmlns:p14="http://schemas.microsoft.com/office/powerpoint/2010/main" val="2200346373"/>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5" name="قوس 4">
            <a:extLst>
              <a:ext uri="{FF2B5EF4-FFF2-40B4-BE49-F238E27FC236}">
                <a16:creationId xmlns:a16="http://schemas.microsoft.com/office/drawing/2014/main" id="{E435068D-AC71-6624-39F3-AA285A07BBD2}"/>
              </a:ext>
            </a:extLst>
          </p:cNvPr>
          <p:cNvSpPr/>
          <p:nvPr/>
        </p:nvSpPr>
        <p:spPr>
          <a:xfrm>
            <a:off x="3851805" y="423331"/>
            <a:ext cx="5122333" cy="5901267"/>
          </a:xfrm>
          <a:prstGeom prst="arc">
            <a:avLst>
              <a:gd name="adj1" fmla="val 16200000"/>
              <a:gd name="adj2" fmla="val 5675433"/>
            </a:avLst>
          </a:prstGeom>
        </p:spPr>
        <p:style>
          <a:lnRef idx="3">
            <a:schemeClr val="accent1"/>
          </a:lnRef>
          <a:fillRef idx="0">
            <a:schemeClr val="accent1"/>
          </a:fillRef>
          <a:effectRef idx="2">
            <a:schemeClr val="accent1"/>
          </a:effectRef>
          <a:fontRef idx="minor">
            <a:schemeClr val="tx1"/>
          </a:fontRef>
        </p:style>
        <p:txBody>
          <a:bodyPr rtlCol="1" anchor="ctr"/>
          <a:lstStyle/>
          <a:p>
            <a:pPr algn="ctr"/>
            <a:endParaRPr lang="ar-EG"/>
          </a:p>
        </p:txBody>
      </p:sp>
      <p:sp>
        <p:nvSpPr>
          <p:cNvPr id="10" name="مربع نص 9">
            <a:extLst>
              <a:ext uri="{FF2B5EF4-FFF2-40B4-BE49-F238E27FC236}">
                <a16:creationId xmlns:a16="http://schemas.microsoft.com/office/drawing/2014/main" id="{065016AE-5C7A-1006-DFB6-8A79B2E4E2D7}"/>
              </a:ext>
            </a:extLst>
          </p:cNvPr>
          <p:cNvSpPr txBox="1"/>
          <p:nvPr/>
        </p:nvSpPr>
        <p:spPr>
          <a:xfrm>
            <a:off x="818888" y="3056178"/>
            <a:ext cx="4334934" cy="646331"/>
          </a:xfrm>
          <a:prstGeom prst="rect">
            <a:avLst/>
          </a:prstGeom>
          <a:noFill/>
        </p:spPr>
        <p:txBody>
          <a:bodyPr wrap="square" rtlCol="1">
            <a:spAutoFit/>
          </a:bodyPr>
          <a:lstStyle/>
          <a:p>
            <a:pPr algn="ctr"/>
            <a:r>
              <a:rPr lang="en-US" sz="3600" spc="600" dirty="0">
                <a:ln>
                  <a:solidFill>
                    <a:schemeClr val="tx2">
                      <a:lumMod val="50000"/>
                      <a:lumOff val="50000"/>
                    </a:schemeClr>
                  </a:solidFill>
                </a:ln>
                <a:solidFill>
                  <a:schemeClr val="bg2"/>
                </a:solidFill>
                <a:latin typeface="Amasis MT Pro Black" panose="02040A04050005020304" pitchFamily="18" charset="0"/>
              </a:rPr>
              <a:t>AGENDA</a:t>
            </a:r>
            <a:endParaRPr lang="ar-EG" sz="3600" spc="600" dirty="0">
              <a:ln>
                <a:solidFill>
                  <a:schemeClr val="tx2">
                    <a:lumMod val="50000"/>
                    <a:lumOff val="50000"/>
                  </a:schemeClr>
                </a:solidFill>
              </a:ln>
              <a:solidFill>
                <a:schemeClr val="bg2"/>
              </a:solidFill>
              <a:latin typeface="Amasis MT Pro Black" panose="02040A04050005020304" pitchFamily="18" charset="0"/>
            </a:endParaRPr>
          </a:p>
        </p:txBody>
      </p:sp>
      <p:sp>
        <p:nvSpPr>
          <p:cNvPr id="12" name="مربع نص 11">
            <a:extLst>
              <a:ext uri="{FF2B5EF4-FFF2-40B4-BE49-F238E27FC236}">
                <a16:creationId xmlns:a16="http://schemas.microsoft.com/office/drawing/2014/main" id="{0A2F247E-BD4B-A1EE-715C-58C84B852AC5}"/>
              </a:ext>
            </a:extLst>
          </p:cNvPr>
          <p:cNvSpPr txBox="1"/>
          <p:nvPr/>
        </p:nvSpPr>
        <p:spPr>
          <a:xfrm>
            <a:off x="7098768" y="359445"/>
            <a:ext cx="3395133"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Introduction</a:t>
            </a:r>
          </a:p>
        </p:txBody>
      </p:sp>
      <p:sp>
        <p:nvSpPr>
          <p:cNvPr id="13" name="مربع نص 12">
            <a:extLst>
              <a:ext uri="{FF2B5EF4-FFF2-40B4-BE49-F238E27FC236}">
                <a16:creationId xmlns:a16="http://schemas.microsoft.com/office/drawing/2014/main" id="{54E1C0F9-2734-249E-E770-E7637A31200F}"/>
              </a:ext>
            </a:extLst>
          </p:cNvPr>
          <p:cNvSpPr txBox="1"/>
          <p:nvPr/>
        </p:nvSpPr>
        <p:spPr>
          <a:xfrm>
            <a:off x="8172714" y="1542930"/>
            <a:ext cx="3395133"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Datasets</a:t>
            </a:r>
          </a:p>
        </p:txBody>
      </p:sp>
      <p:sp>
        <p:nvSpPr>
          <p:cNvPr id="14" name="مربع نص 13">
            <a:extLst>
              <a:ext uri="{FF2B5EF4-FFF2-40B4-BE49-F238E27FC236}">
                <a16:creationId xmlns:a16="http://schemas.microsoft.com/office/drawing/2014/main" id="{979DBBC4-75CA-643B-DBA9-00EC5CE4CFC5}"/>
              </a:ext>
            </a:extLst>
          </p:cNvPr>
          <p:cNvSpPr txBox="1"/>
          <p:nvPr/>
        </p:nvSpPr>
        <p:spPr>
          <a:xfrm>
            <a:off x="8935561" y="3169802"/>
            <a:ext cx="3395133"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AL Strategies  </a:t>
            </a:r>
          </a:p>
        </p:txBody>
      </p:sp>
      <p:sp>
        <p:nvSpPr>
          <p:cNvPr id="15" name="مربع نص 14">
            <a:extLst>
              <a:ext uri="{FF2B5EF4-FFF2-40B4-BE49-F238E27FC236}">
                <a16:creationId xmlns:a16="http://schemas.microsoft.com/office/drawing/2014/main" id="{E9D012D5-DDC6-B721-294A-87440B2D4516}"/>
              </a:ext>
            </a:extLst>
          </p:cNvPr>
          <p:cNvSpPr txBox="1"/>
          <p:nvPr/>
        </p:nvSpPr>
        <p:spPr>
          <a:xfrm>
            <a:off x="8596840" y="4968506"/>
            <a:ext cx="2112432"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Models</a:t>
            </a:r>
          </a:p>
        </p:txBody>
      </p:sp>
      <p:sp>
        <p:nvSpPr>
          <p:cNvPr id="16" name="مربع نص 15">
            <a:extLst>
              <a:ext uri="{FF2B5EF4-FFF2-40B4-BE49-F238E27FC236}">
                <a16:creationId xmlns:a16="http://schemas.microsoft.com/office/drawing/2014/main" id="{92A5617B-003A-342F-C883-D1BE7A67559A}"/>
              </a:ext>
            </a:extLst>
          </p:cNvPr>
          <p:cNvSpPr txBox="1"/>
          <p:nvPr/>
        </p:nvSpPr>
        <p:spPr>
          <a:xfrm>
            <a:off x="7408068" y="6025010"/>
            <a:ext cx="2431520"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Evaluation</a:t>
            </a:r>
          </a:p>
        </p:txBody>
      </p:sp>
      <p:grpSp>
        <p:nvGrpSpPr>
          <p:cNvPr id="22" name="مجموعة 21">
            <a:extLst>
              <a:ext uri="{FF2B5EF4-FFF2-40B4-BE49-F238E27FC236}">
                <a16:creationId xmlns:a16="http://schemas.microsoft.com/office/drawing/2014/main" id="{6E808B66-19B7-4724-9D07-0F87E315C185}"/>
              </a:ext>
            </a:extLst>
          </p:cNvPr>
          <p:cNvGrpSpPr/>
          <p:nvPr/>
        </p:nvGrpSpPr>
        <p:grpSpPr>
          <a:xfrm>
            <a:off x="6690253" y="196898"/>
            <a:ext cx="965200" cy="990600"/>
            <a:chOff x="7147453" y="82598"/>
            <a:chExt cx="965200" cy="990600"/>
          </a:xfrm>
        </p:grpSpPr>
        <p:sp>
          <p:nvSpPr>
            <p:cNvPr id="6" name="شكل بيضاوي 5">
              <a:extLst>
                <a:ext uri="{FF2B5EF4-FFF2-40B4-BE49-F238E27FC236}">
                  <a16:creationId xmlns:a16="http://schemas.microsoft.com/office/drawing/2014/main" id="{FD03AE49-FB21-4F28-AF48-A94E1D9DB6F6}"/>
                </a:ext>
              </a:extLst>
            </p:cNvPr>
            <p:cNvSpPr/>
            <p:nvPr/>
          </p:nvSpPr>
          <p:spPr>
            <a:xfrm>
              <a:off x="7147453" y="82598"/>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18" name="صورة 17" descr="صورة تحتوي على أسود, الظلام&#10;&#10;تم إنشاء الوصف تلقائياً">
              <a:extLst>
                <a:ext uri="{FF2B5EF4-FFF2-40B4-BE49-F238E27FC236}">
                  <a16:creationId xmlns:a16="http://schemas.microsoft.com/office/drawing/2014/main" id="{6460FF23-17AC-37F8-6087-B2105071F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007" y="205913"/>
              <a:ext cx="794091" cy="794091"/>
            </a:xfrm>
            <a:prstGeom prst="rect">
              <a:avLst/>
            </a:prstGeom>
          </p:spPr>
        </p:pic>
      </p:grpSp>
      <p:grpSp>
        <p:nvGrpSpPr>
          <p:cNvPr id="23" name="مجموعة 22">
            <a:extLst>
              <a:ext uri="{FF2B5EF4-FFF2-40B4-BE49-F238E27FC236}">
                <a16:creationId xmlns:a16="http://schemas.microsoft.com/office/drawing/2014/main" id="{E9909E4F-CA5B-F376-36AF-D55E720F7F63}"/>
              </a:ext>
            </a:extLst>
          </p:cNvPr>
          <p:cNvGrpSpPr/>
          <p:nvPr/>
        </p:nvGrpSpPr>
        <p:grpSpPr>
          <a:xfrm>
            <a:off x="8114240" y="1301830"/>
            <a:ext cx="997174" cy="990600"/>
            <a:chOff x="8571440" y="1187530"/>
            <a:chExt cx="997174" cy="990600"/>
          </a:xfrm>
        </p:grpSpPr>
        <p:sp>
          <p:nvSpPr>
            <p:cNvPr id="7" name="شكل بيضاوي 6">
              <a:extLst>
                <a:ext uri="{FF2B5EF4-FFF2-40B4-BE49-F238E27FC236}">
                  <a16:creationId xmlns:a16="http://schemas.microsoft.com/office/drawing/2014/main" id="{6B7943AC-3E8E-CF96-0F16-10BA79071ABA}"/>
                </a:ext>
              </a:extLst>
            </p:cNvPr>
            <p:cNvSpPr/>
            <p:nvPr/>
          </p:nvSpPr>
          <p:spPr>
            <a:xfrm>
              <a:off x="8571440" y="1187530"/>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20" name="صورة 19" descr="صورة تحتوي على أسود, الظلام&#10;&#10;تم إنشاء الوصف تلقائياً">
              <a:extLst>
                <a:ext uri="{FF2B5EF4-FFF2-40B4-BE49-F238E27FC236}">
                  <a16:creationId xmlns:a16="http://schemas.microsoft.com/office/drawing/2014/main" id="{BAF0394A-8390-4865-28B8-C1D505FB5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2811" y="1217613"/>
              <a:ext cx="955803" cy="955803"/>
            </a:xfrm>
            <a:prstGeom prst="rect">
              <a:avLst/>
            </a:prstGeom>
          </p:spPr>
        </p:pic>
      </p:grpSp>
      <p:grpSp>
        <p:nvGrpSpPr>
          <p:cNvPr id="28" name="مجموعة 27">
            <a:extLst>
              <a:ext uri="{FF2B5EF4-FFF2-40B4-BE49-F238E27FC236}">
                <a16:creationId xmlns:a16="http://schemas.microsoft.com/office/drawing/2014/main" id="{D1B5B3D6-C4DD-0201-ED40-4ABF84E60C03}"/>
              </a:ext>
            </a:extLst>
          </p:cNvPr>
          <p:cNvGrpSpPr/>
          <p:nvPr/>
        </p:nvGrpSpPr>
        <p:grpSpPr>
          <a:xfrm>
            <a:off x="8455554" y="2905335"/>
            <a:ext cx="965200" cy="990600"/>
            <a:chOff x="8912754" y="2791035"/>
            <a:chExt cx="965200" cy="990600"/>
          </a:xfrm>
        </p:grpSpPr>
        <p:sp>
          <p:nvSpPr>
            <p:cNvPr id="8" name="شكل بيضاوي 7">
              <a:extLst>
                <a:ext uri="{FF2B5EF4-FFF2-40B4-BE49-F238E27FC236}">
                  <a16:creationId xmlns:a16="http://schemas.microsoft.com/office/drawing/2014/main" id="{F14F5697-5248-326D-3578-946F288CAEB3}"/>
                </a:ext>
              </a:extLst>
            </p:cNvPr>
            <p:cNvSpPr/>
            <p:nvPr/>
          </p:nvSpPr>
          <p:spPr>
            <a:xfrm>
              <a:off x="8912754" y="2791035"/>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25" name="صورة 24" descr="صورة تحتوي على أسود, الظلام&#10;&#10;تم إنشاء الوصف تلقائياً">
              <a:extLst>
                <a:ext uri="{FF2B5EF4-FFF2-40B4-BE49-F238E27FC236}">
                  <a16:creationId xmlns:a16="http://schemas.microsoft.com/office/drawing/2014/main" id="{525AE751-243F-C344-B378-85B7E891D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051" y="2866314"/>
              <a:ext cx="793445" cy="793445"/>
            </a:xfrm>
            <a:prstGeom prst="rect">
              <a:avLst/>
            </a:prstGeom>
          </p:spPr>
        </p:pic>
      </p:grpSp>
      <p:grpSp>
        <p:nvGrpSpPr>
          <p:cNvPr id="33" name="مجموعة 32">
            <a:extLst>
              <a:ext uri="{FF2B5EF4-FFF2-40B4-BE49-F238E27FC236}">
                <a16:creationId xmlns:a16="http://schemas.microsoft.com/office/drawing/2014/main" id="{0C72E3D5-6A87-4853-B3DE-C87121E53685}"/>
              </a:ext>
            </a:extLst>
          </p:cNvPr>
          <p:cNvGrpSpPr/>
          <p:nvPr/>
        </p:nvGrpSpPr>
        <p:grpSpPr>
          <a:xfrm>
            <a:off x="7972954" y="4607487"/>
            <a:ext cx="965200" cy="990600"/>
            <a:chOff x="8430154" y="4493187"/>
            <a:chExt cx="965200" cy="990600"/>
          </a:xfrm>
        </p:grpSpPr>
        <p:sp>
          <p:nvSpPr>
            <p:cNvPr id="9" name="شكل بيضاوي 8">
              <a:extLst>
                <a:ext uri="{FF2B5EF4-FFF2-40B4-BE49-F238E27FC236}">
                  <a16:creationId xmlns:a16="http://schemas.microsoft.com/office/drawing/2014/main" id="{4610A316-3965-7701-D6C1-E83D6D565504}"/>
                </a:ext>
              </a:extLst>
            </p:cNvPr>
            <p:cNvSpPr/>
            <p:nvPr/>
          </p:nvSpPr>
          <p:spPr>
            <a:xfrm>
              <a:off x="8430154" y="4493187"/>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30" name="صورة 29" descr="صورة تحتوي على أسود, الظلام&#10;&#10;تم إنشاء الوصف تلقائياً">
              <a:extLst>
                <a:ext uri="{FF2B5EF4-FFF2-40B4-BE49-F238E27FC236}">
                  <a16:creationId xmlns:a16="http://schemas.microsoft.com/office/drawing/2014/main" id="{4724B5D0-9CFA-FCB1-79D4-57F0EBFB56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8778" y="4566708"/>
              <a:ext cx="847951" cy="847951"/>
            </a:xfrm>
            <a:prstGeom prst="rect">
              <a:avLst/>
            </a:prstGeom>
          </p:spPr>
        </p:pic>
      </p:grpSp>
      <p:grpSp>
        <p:nvGrpSpPr>
          <p:cNvPr id="34" name="مجموعة 33">
            <a:extLst>
              <a:ext uri="{FF2B5EF4-FFF2-40B4-BE49-F238E27FC236}">
                <a16:creationId xmlns:a16="http://schemas.microsoft.com/office/drawing/2014/main" id="{2272C572-09D3-E799-7813-DA8996577A58}"/>
              </a:ext>
            </a:extLst>
          </p:cNvPr>
          <p:cNvGrpSpPr/>
          <p:nvPr/>
        </p:nvGrpSpPr>
        <p:grpSpPr>
          <a:xfrm>
            <a:off x="6690253" y="5598087"/>
            <a:ext cx="965200" cy="990600"/>
            <a:chOff x="6690253" y="5598087"/>
            <a:chExt cx="965200" cy="990600"/>
          </a:xfrm>
        </p:grpSpPr>
        <p:sp>
          <p:nvSpPr>
            <p:cNvPr id="11" name="شكل بيضاوي 10">
              <a:extLst>
                <a:ext uri="{FF2B5EF4-FFF2-40B4-BE49-F238E27FC236}">
                  <a16:creationId xmlns:a16="http://schemas.microsoft.com/office/drawing/2014/main" id="{640F257F-FA4C-C091-4957-1D9C26B2CB6F}"/>
                </a:ext>
              </a:extLst>
            </p:cNvPr>
            <p:cNvSpPr/>
            <p:nvPr/>
          </p:nvSpPr>
          <p:spPr>
            <a:xfrm>
              <a:off x="6690253" y="5598087"/>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32" name="صورة 31" descr="صورة تحتوي على أسود, الظلام&#10;&#10;تم إنشاء الوصف تلقائياً">
              <a:extLst>
                <a:ext uri="{FF2B5EF4-FFF2-40B4-BE49-F238E27FC236}">
                  <a16:creationId xmlns:a16="http://schemas.microsoft.com/office/drawing/2014/main" id="{4FCEF0E3-6875-C3C2-ABAA-756C3285A0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097" y="5707133"/>
              <a:ext cx="749509" cy="749509"/>
            </a:xfrm>
            <a:prstGeom prst="rect">
              <a:avLst/>
            </a:prstGeom>
          </p:spPr>
        </p:pic>
      </p:grpSp>
      <p:sp>
        <p:nvSpPr>
          <p:cNvPr id="35" name="شكل بيضاوي 34">
            <a:extLst>
              <a:ext uri="{FF2B5EF4-FFF2-40B4-BE49-F238E27FC236}">
                <a16:creationId xmlns:a16="http://schemas.microsoft.com/office/drawing/2014/main" id="{CE2B510C-DC76-E767-584F-3D1FA25A228C}"/>
              </a:ext>
            </a:extLst>
          </p:cNvPr>
          <p:cNvSpPr/>
          <p:nvPr/>
        </p:nvSpPr>
        <p:spPr>
          <a:xfrm>
            <a:off x="6243637" y="423331"/>
            <a:ext cx="259906" cy="240714"/>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38044455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1500"/>
                                        <p:tgtEl>
                                          <p:spTgt spid="5"/>
                                        </p:tgtEl>
                                      </p:cBhvr>
                                    </p:animEffect>
                                  </p:childTnLst>
                                </p:cTn>
                              </p:par>
                            </p:childTnLst>
                          </p:cTn>
                        </p:par>
                        <p:par>
                          <p:cTn id="12" fill="hold">
                            <p:stCondLst>
                              <p:cond delay="2000"/>
                            </p:stCondLst>
                            <p:childTnLst>
                              <p:par>
                                <p:cTn id="13" presetID="23" presetClass="entr" presetSubtype="16"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750" fill="hold"/>
                                        <p:tgtEl>
                                          <p:spTgt spid="22"/>
                                        </p:tgtEl>
                                        <p:attrNameLst>
                                          <p:attrName>ppt_w</p:attrName>
                                        </p:attrNameLst>
                                      </p:cBhvr>
                                      <p:tavLst>
                                        <p:tav tm="0">
                                          <p:val>
                                            <p:fltVal val="0"/>
                                          </p:val>
                                        </p:tav>
                                        <p:tav tm="100000">
                                          <p:val>
                                            <p:strVal val="#ppt_w"/>
                                          </p:val>
                                        </p:tav>
                                      </p:tavLst>
                                    </p:anim>
                                    <p:anim calcmode="lin" valueType="num">
                                      <p:cBhvr>
                                        <p:cTn id="16" dur="750" fill="hold"/>
                                        <p:tgtEl>
                                          <p:spTgt spid="22"/>
                                        </p:tgtEl>
                                        <p:attrNameLst>
                                          <p:attrName>ppt_h</p:attrName>
                                        </p:attrNameLst>
                                      </p:cBhvr>
                                      <p:tavLst>
                                        <p:tav tm="0">
                                          <p:val>
                                            <p:fltVal val="0"/>
                                          </p:val>
                                        </p:tav>
                                        <p:tav tm="100000">
                                          <p:val>
                                            <p:strVal val="#ppt_h"/>
                                          </p:val>
                                        </p:tav>
                                      </p:tavLst>
                                    </p:anim>
                                  </p:childTnLst>
                                </p:cTn>
                              </p:par>
                            </p:childTnLst>
                          </p:cTn>
                        </p:par>
                        <p:par>
                          <p:cTn id="17" fill="hold">
                            <p:stCondLst>
                              <p:cond delay="275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750"/>
                                        <p:tgtEl>
                                          <p:spTgt spid="12"/>
                                        </p:tgtEl>
                                      </p:cBhvr>
                                    </p:animEffect>
                                  </p:childTnLst>
                                </p:cTn>
                              </p:par>
                            </p:childTnLst>
                          </p:cTn>
                        </p:par>
                        <p:par>
                          <p:cTn id="21" fill="hold">
                            <p:stCondLst>
                              <p:cond delay="3500"/>
                            </p:stCondLst>
                            <p:childTnLst>
                              <p:par>
                                <p:cTn id="22" presetID="53" presetClass="entr" presetSubtype="16"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750" fill="hold"/>
                                        <p:tgtEl>
                                          <p:spTgt spid="23"/>
                                        </p:tgtEl>
                                        <p:attrNameLst>
                                          <p:attrName>ppt_w</p:attrName>
                                        </p:attrNameLst>
                                      </p:cBhvr>
                                      <p:tavLst>
                                        <p:tav tm="0">
                                          <p:val>
                                            <p:fltVal val="0"/>
                                          </p:val>
                                        </p:tav>
                                        <p:tav tm="100000">
                                          <p:val>
                                            <p:strVal val="#ppt_w"/>
                                          </p:val>
                                        </p:tav>
                                      </p:tavLst>
                                    </p:anim>
                                    <p:anim calcmode="lin" valueType="num">
                                      <p:cBhvr>
                                        <p:cTn id="25" dur="750" fill="hold"/>
                                        <p:tgtEl>
                                          <p:spTgt spid="23"/>
                                        </p:tgtEl>
                                        <p:attrNameLst>
                                          <p:attrName>ppt_h</p:attrName>
                                        </p:attrNameLst>
                                      </p:cBhvr>
                                      <p:tavLst>
                                        <p:tav tm="0">
                                          <p:val>
                                            <p:fltVal val="0"/>
                                          </p:val>
                                        </p:tav>
                                        <p:tav tm="100000">
                                          <p:val>
                                            <p:strVal val="#ppt_h"/>
                                          </p:val>
                                        </p:tav>
                                      </p:tavLst>
                                    </p:anim>
                                    <p:animEffect transition="in" filter="fade">
                                      <p:cBhvr>
                                        <p:cTn id="26" dur="750"/>
                                        <p:tgtEl>
                                          <p:spTgt spid="23"/>
                                        </p:tgtEl>
                                      </p:cBhvr>
                                    </p:animEffect>
                                  </p:childTnLst>
                                </p:cTn>
                              </p:par>
                            </p:childTnLst>
                          </p:cTn>
                        </p:par>
                        <p:par>
                          <p:cTn id="27" fill="hold">
                            <p:stCondLst>
                              <p:cond delay="4250"/>
                            </p:stCondLst>
                            <p:childTnLst>
                              <p:par>
                                <p:cTn id="28" presetID="2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750"/>
                                        <p:tgtEl>
                                          <p:spTgt spid="13"/>
                                        </p:tgtEl>
                                      </p:cBhvr>
                                    </p:animEffect>
                                  </p:childTnLst>
                                </p:cTn>
                              </p:par>
                            </p:childTnLst>
                          </p:cTn>
                        </p:par>
                        <p:par>
                          <p:cTn id="31" fill="hold">
                            <p:stCondLst>
                              <p:cond delay="5000"/>
                            </p:stCondLst>
                            <p:childTnLst>
                              <p:par>
                                <p:cTn id="32" presetID="53" presetClass="entr" presetSubtype="16"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750" fill="hold"/>
                                        <p:tgtEl>
                                          <p:spTgt spid="28"/>
                                        </p:tgtEl>
                                        <p:attrNameLst>
                                          <p:attrName>ppt_w</p:attrName>
                                        </p:attrNameLst>
                                      </p:cBhvr>
                                      <p:tavLst>
                                        <p:tav tm="0">
                                          <p:val>
                                            <p:fltVal val="0"/>
                                          </p:val>
                                        </p:tav>
                                        <p:tav tm="100000">
                                          <p:val>
                                            <p:strVal val="#ppt_w"/>
                                          </p:val>
                                        </p:tav>
                                      </p:tavLst>
                                    </p:anim>
                                    <p:anim calcmode="lin" valueType="num">
                                      <p:cBhvr>
                                        <p:cTn id="35" dur="750" fill="hold"/>
                                        <p:tgtEl>
                                          <p:spTgt spid="28"/>
                                        </p:tgtEl>
                                        <p:attrNameLst>
                                          <p:attrName>ppt_h</p:attrName>
                                        </p:attrNameLst>
                                      </p:cBhvr>
                                      <p:tavLst>
                                        <p:tav tm="0">
                                          <p:val>
                                            <p:fltVal val="0"/>
                                          </p:val>
                                        </p:tav>
                                        <p:tav tm="100000">
                                          <p:val>
                                            <p:strVal val="#ppt_h"/>
                                          </p:val>
                                        </p:tav>
                                      </p:tavLst>
                                    </p:anim>
                                    <p:animEffect transition="in" filter="fade">
                                      <p:cBhvr>
                                        <p:cTn id="36" dur="750"/>
                                        <p:tgtEl>
                                          <p:spTgt spid="28"/>
                                        </p:tgtEl>
                                      </p:cBhvr>
                                    </p:animEffect>
                                  </p:childTnLst>
                                </p:cTn>
                              </p:par>
                            </p:childTnLst>
                          </p:cTn>
                        </p:par>
                        <p:par>
                          <p:cTn id="37" fill="hold">
                            <p:stCondLst>
                              <p:cond delay="5750"/>
                            </p:stCondLst>
                            <p:childTnLst>
                              <p:par>
                                <p:cTn id="38" presetID="2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750"/>
                                        <p:tgtEl>
                                          <p:spTgt spid="14"/>
                                        </p:tgtEl>
                                      </p:cBhvr>
                                    </p:animEffect>
                                  </p:childTnLst>
                                </p:cTn>
                              </p:par>
                            </p:childTnLst>
                          </p:cTn>
                        </p:par>
                        <p:par>
                          <p:cTn id="41" fill="hold">
                            <p:stCondLst>
                              <p:cond delay="6500"/>
                            </p:stCondLst>
                            <p:childTnLst>
                              <p:par>
                                <p:cTn id="42" presetID="53" presetClass="entr" presetSubtype="16" fill="hold" nodeType="afterEffect">
                                  <p:stCondLst>
                                    <p:cond delay="0"/>
                                  </p:stCondLst>
                                  <p:childTnLst>
                                    <p:set>
                                      <p:cBhvr>
                                        <p:cTn id="43" dur="1" fill="hold">
                                          <p:stCondLst>
                                            <p:cond delay="0"/>
                                          </p:stCondLst>
                                        </p:cTn>
                                        <p:tgtEl>
                                          <p:spTgt spid="33"/>
                                        </p:tgtEl>
                                        <p:attrNameLst>
                                          <p:attrName>style.visibility</p:attrName>
                                        </p:attrNameLst>
                                      </p:cBhvr>
                                      <p:to>
                                        <p:strVal val="visible"/>
                                      </p:to>
                                    </p:set>
                                    <p:anim calcmode="lin" valueType="num">
                                      <p:cBhvr>
                                        <p:cTn id="44" dur="750" fill="hold"/>
                                        <p:tgtEl>
                                          <p:spTgt spid="33"/>
                                        </p:tgtEl>
                                        <p:attrNameLst>
                                          <p:attrName>ppt_w</p:attrName>
                                        </p:attrNameLst>
                                      </p:cBhvr>
                                      <p:tavLst>
                                        <p:tav tm="0">
                                          <p:val>
                                            <p:fltVal val="0"/>
                                          </p:val>
                                        </p:tav>
                                        <p:tav tm="100000">
                                          <p:val>
                                            <p:strVal val="#ppt_w"/>
                                          </p:val>
                                        </p:tav>
                                      </p:tavLst>
                                    </p:anim>
                                    <p:anim calcmode="lin" valueType="num">
                                      <p:cBhvr>
                                        <p:cTn id="45" dur="750" fill="hold"/>
                                        <p:tgtEl>
                                          <p:spTgt spid="33"/>
                                        </p:tgtEl>
                                        <p:attrNameLst>
                                          <p:attrName>ppt_h</p:attrName>
                                        </p:attrNameLst>
                                      </p:cBhvr>
                                      <p:tavLst>
                                        <p:tav tm="0">
                                          <p:val>
                                            <p:fltVal val="0"/>
                                          </p:val>
                                        </p:tav>
                                        <p:tav tm="100000">
                                          <p:val>
                                            <p:strVal val="#ppt_h"/>
                                          </p:val>
                                        </p:tav>
                                      </p:tavLst>
                                    </p:anim>
                                    <p:animEffect transition="in" filter="fade">
                                      <p:cBhvr>
                                        <p:cTn id="46" dur="750"/>
                                        <p:tgtEl>
                                          <p:spTgt spid="33"/>
                                        </p:tgtEl>
                                      </p:cBhvr>
                                    </p:animEffect>
                                  </p:childTnLst>
                                </p:cTn>
                              </p:par>
                            </p:childTnLst>
                          </p:cTn>
                        </p:par>
                        <p:par>
                          <p:cTn id="47" fill="hold">
                            <p:stCondLst>
                              <p:cond delay="725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750"/>
                                        <p:tgtEl>
                                          <p:spTgt spid="15"/>
                                        </p:tgtEl>
                                      </p:cBhvr>
                                    </p:animEffect>
                                  </p:childTnLst>
                                </p:cTn>
                              </p:par>
                            </p:childTnLst>
                          </p:cTn>
                        </p:par>
                        <p:par>
                          <p:cTn id="51" fill="hold">
                            <p:stCondLst>
                              <p:cond delay="8000"/>
                            </p:stCondLst>
                            <p:childTnLst>
                              <p:par>
                                <p:cTn id="52" presetID="53" presetClass="entr" presetSubtype="16"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p:cTn id="54" dur="750" fill="hold"/>
                                        <p:tgtEl>
                                          <p:spTgt spid="34"/>
                                        </p:tgtEl>
                                        <p:attrNameLst>
                                          <p:attrName>ppt_w</p:attrName>
                                        </p:attrNameLst>
                                      </p:cBhvr>
                                      <p:tavLst>
                                        <p:tav tm="0">
                                          <p:val>
                                            <p:fltVal val="0"/>
                                          </p:val>
                                        </p:tav>
                                        <p:tav tm="100000">
                                          <p:val>
                                            <p:strVal val="#ppt_w"/>
                                          </p:val>
                                        </p:tav>
                                      </p:tavLst>
                                    </p:anim>
                                    <p:anim calcmode="lin" valueType="num">
                                      <p:cBhvr>
                                        <p:cTn id="55" dur="750" fill="hold"/>
                                        <p:tgtEl>
                                          <p:spTgt spid="34"/>
                                        </p:tgtEl>
                                        <p:attrNameLst>
                                          <p:attrName>ppt_h</p:attrName>
                                        </p:attrNameLst>
                                      </p:cBhvr>
                                      <p:tavLst>
                                        <p:tav tm="0">
                                          <p:val>
                                            <p:fltVal val="0"/>
                                          </p:val>
                                        </p:tav>
                                        <p:tav tm="100000">
                                          <p:val>
                                            <p:strVal val="#ppt_h"/>
                                          </p:val>
                                        </p:tav>
                                      </p:tavLst>
                                    </p:anim>
                                    <p:animEffect transition="in" filter="fade">
                                      <p:cBhvr>
                                        <p:cTn id="56" dur="750"/>
                                        <p:tgtEl>
                                          <p:spTgt spid="34"/>
                                        </p:tgtEl>
                                      </p:cBhvr>
                                    </p:animEffect>
                                  </p:childTnLst>
                                </p:cTn>
                              </p:par>
                            </p:childTnLst>
                          </p:cTn>
                        </p:par>
                        <p:par>
                          <p:cTn id="57" fill="hold">
                            <p:stCondLst>
                              <p:cond delay="8750"/>
                            </p:stCondLst>
                            <p:childTnLst>
                              <p:par>
                                <p:cTn id="58" presetID="22" presetClass="entr" presetSubtype="8"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750"/>
                                        <p:tgtEl>
                                          <p:spTgt spid="16"/>
                                        </p:tgtEl>
                                      </p:cBhvr>
                                    </p:animEffect>
                                  </p:childTnLst>
                                </p:cTn>
                              </p:par>
                            </p:childTnLst>
                          </p:cTn>
                        </p:par>
                        <p:par>
                          <p:cTn id="61" fill="hold">
                            <p:stCondLst>
                              <p:cond delay="9500"/>
                            </p:stCondLst>
                            <p:childTnLst>
                              <p:par>
                                <p:cTn id="62" presetID="1" presetClass="entr" presetSubtype="0" fill="hold" grpId="0" nodeType="afterEffect">
                                  <p:stCondLst>
                                    <p:cond delay="0"/>
                                  </p:stCondLst>
                                  <p:childTnLst>
                                    <p:set>
                                      <p:cBhvr>
                                        <p:cTn id="63" dur="1" fill="hold">
                                          <p:stCondLst>
                                            <p:cond delay="0"/>
                                          </p:stCondLst>
                                        </p:cTn>
                                        <p:tgtEl>
                                          <p:spTgt spid="35"/>
                                        </p:tgtEl>
                                        <p:attrNameLst>
                                          <p:attrName>style.visibility</p:attrName>
                                        </p:attrNameLst>
                                      </p:cBhvr>
                                      <p:to>
                                        <p:strVal val="visible"/>
                                      </p:to>
                                    </p:set>
                                  </p:childTnLst>
                                </p:cTn>
                              </p:par>
                            </p:childTnLst>
                          </p:cTn>
                        </p:par>
                        <p:par>
                          <p:cTn id="64" fill="hold">
                            <p:stCondLst>
                              <p:cond delay="9500"/>
                            </p:stCondLst>
                            <p:childTnLst>
                              <p:par>
                                <p:cTn id="65" presetID="42" presetClass="path" presetSubtype="0" accel="50000" decel="50000" fill="hold" grpId="1" nodeType="afterEffect">
                                  <p:stCondLst>
                                    <p:cond delay="0"/>
                                  </p:stCondLst>
                                  <p:childTnLst>
                                    <p:animMotion origin="layout" path="M 3.54167E-6 3.33333E-6 L 0.08476 0.09838 " pathEditMode="relative" rAng="0" ptsTypes="AA">
                                      <p:cBhvr>
                                        <p:cTn id="66" dur="2000" fill="hold"/>
                                        <p:tgtEl>
                                          <p:spTgt spid="35"/>
                                        </p:tgtEl>
                                        <p:attrNameLst>
                                          <p:attrName>ppt_x</p:attrName>
                                          <p:attrName>ppt_y</p:attrName>
                                        </p:attrNameLst>
                                      </p:cBhvr>
                                      <p:rCtr x="4232" y="4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2" grpId="0"/>
      <p:bldP spid="13" grpId="0"/>
      <p:bldP spid="14" grpId="0"/>
      <p:bldP spid="15" grpId="0"/>
      <p:bldP spid="16" grpId="0"/>
      <p:bldP spid="35" grpId="0" animBg="1"/>
      <p:bldP spid="3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733800" y="976331"/>
            <a:ext cx="5213350" cy="461665"/>
          </a:xfrm>
          <a:prstGeom prst="rect">
            <a:avLst/>
          </a:prstGeom>
          <a:noFill/>
        </p:spPr>
        <p:txBody>
          <a:bodyPr wrap="square">
            <a:spAutoFit/>
          </a:bodyPr>
          <a:lstStyle/>
          <a:p>
            <a:pPr algn="ctr" rtl="0"/>
            <a:r>
              <a:rPr lang="en-US" sz="2400" dirty="0">
                <a:solidFill>
                  <a:schemeClr val="bg2"/>
                </a:solidFill>
              </a:rPr>
              <a:t>3- Imbalanced Minst Fashion Dataset </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2" name="مربع نص 1">
            <a:extLst>
              <a:ext uri="{FF2B5EF4-FFF2-40B4-BE49-F238E27FC236}">
                <a16:creationId xmlns:a16="http://schemas.microsoft.com/office/drawing/2014/main" id="{DDD22A2F-82C4-10AE-2589-4119B45FEDC2}"/>
              </a:ext>
            </a:extLst>
          </p:cNvPr>
          <p:cNvSpPr txBox="1"/>
          <p:nvPr/>
        </p:nvSpPr>
        <p:spPr>
          <a:xfrm>
            <a:off x="5118100" y="1588474"/>
            <a:ext cx="2878021" cy="369332"/>
          </a:xfrm>
          <a:prstGeom prst="rect">
            <a:avLst/>
          </a:prstGeom>
          <a:noFill/>
        </p:spPr>
        <p:txBody>
          <a:bodyPr wrap="square">
            <a:spAutoFit/>
          </a:bodyPr>
          <a:lstStyle/>
          <a:p>
            <a:pPr algn="l" rtl="0"/>
            <a:r>
              <a:rPr lang="en-US" dirty="0">
                <a:ln>
                  <a:solidFill>
                    <a:schemeClr val="tx2">
                      <a:lumMod val="25000"/>
                      <a:lumOff val="75000"/>
                    </a:schemeClr>
                  </a:solidFill>
                </a:ln>
                <a:solidFill>
                  <a:schemeClr val="bg2"/>
                </a:solidFill>
              </a:rPr>
              <a:t>3.4- Uncertainty sampling </a:t>
            </a:r>
          </a:p>
        </p:txBody>
      </p:sp>
      <p:sp>
        <p:nvSpPr>
          <p:cNvPr id="13" name="مربع نص 12">
            <a:extLst>
              <a:ext uri="{FF2B5EF4-FFF2-40B4-BE49-F238E27FC236}">
                <a16:creationId xmlns:a16="http://schemas.microsoft.com/office/drawing/2014/main" id="{BB5C2AD7-B3BC-72D1-9663-C27FEAE3CC24}"/>
              </a:ext>
            </a:extLst>
          </p:cNvPr>
          <p:cNvSpPr txBox="1"/>
          <p:nvPr/>
        </p:nvSpPr>
        <p:spPr>
          <a:xfrm>
            <a:off x="5355739" y="2207415"/>
            <a:ext cx="2275741" cy="738664"/>
          </a:xfrm>
          <a:prstGeom prst="rect">
            <a:avLst/>
          </a:prstGeom>
          <a:noFill/>
        </p:spPr>
        <p:txBody>
          <a:bodyPr wrap="square">
            <a:spAutoFit/>
          </a:bodyPr>
          <a:lstStyle/>
          <a:p>
            <a:pPr algn="l" rtl="0"/>
            <a:r>
              <a:rPr lang="en-US" sz="1400" spc="300" dirty="0">
                <a:solidFill>
                  <a:schemeClr val="bg2"/>
                </a:solidFill>
              </a:rPr>
              <a:t>Precision: 0.286</a:t>
            </a:r>
          </a:p>
          <a:p>
            <a:pPr algn="l" rtl="0"/>
            <a:r>
              <a:rPr lang="en-US" sz="1400" spc="300" dirty="0">
                <a:solidFill>
                  <a:schemeClr val="bg2"/>
                </a:solidFill>
              </a:rPr>
              <a:t>Recall: 0.28 </a:t>
            </a:r>
          </a:p>
          <a:p>
            <a:pPr algn="l" rtl="0"/>
            <a:r>
              <a:rPr lang="en-US" sz="1400" spc="300" dirty="0">
                <a:solidFill>
                  <a:schemeClr val="bg2"/>
                </a:solidFill>
              </a:rPr>
              <a:t>F1-score: 0.203</a:t>
            </a:r>
            <a:endParaRPr lang="ar-EG" sz="1400" spc="300" dirty="0">
              <a:solidFill>
                <a:schemeClr val="bg2"/>
              </a:solidFill>
            </a:endParaRPr>
          </a:p>
        </p:txBody>
      </p:sp>
      <p:pic>
        <p:nvPicPr>
          <p:cNvPr id="6" name="صورة 5" descr="صورة تحتوي على نص, لقطة شاشة, رقم, موازِ&#10;&#10;تم إنشاء الوصف تلقائياً">
            <a:extLst>
              <a:ext uri="{FF2B5EF4-FFF2-40B4-BE49-F238E27FC236}">
                <a16:creationId xmlns:a16="http://schemas.microsoft.com/office/drawing/2014/main" id="{A0B73629-01B9-7809-4A6C-D76DD2844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970" y="2999787"/>
            <a:ext cx="3995338" cy="3381964"/>
          </a:xfrm>
          <a:prstGeom prst="rect">
            <a:avLst/>
          </a:prstGeom>
        </p:spPr>
      </p:pic>
      <p:pic>
        <p:nvPicPr>
          <p:cNvPr id="8" name="صورة 7" descr="صورة تحتوي على نص, خط, تخطيط, رسم بياني&#10;&#10;تم إنشاء الوصف تلقائياً">
            <a:extLst>
              <a:ext uri="{FF2B5EF4-FFF2-40B4-BE49-F238E27FC236}">
                <a16:creationId xmlns:a16="http://schemas.microsoft.com/office/drawing/2014/main" id="{72B554A5-D1DC-3FD2-FC5F-CDCB2565A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0077" y="3114700"/>
            <a:ext cx="4519174" cy="3164833"/>
          </a:xfrm>
          <a:prstGeom prst="rect">
            <a:avLst/>
          </a:prstGeom>
        </p:spPr>
      </p:pic>
    </p:spTree>
    <p:extLst>
      <p:ext uri="{BB962C8B-B14F-4D97-AF65-F5344CB8AC3E}">
        <p14:creationId xmlns:p14="http://schemas.microsoft.com/office/powerpoint/2010/main" val="341623706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489325" y="950931"/>
            <a:ext cx="5213350" cy="461665"/>
          </a:xfrm>
          <a:prstGeom prst="rect">
            <a:avLst/>
          </a:prstGeom>
          <a:noFill/>
        </p:spPr>
        <p:txBody>
          <a:bodyPr wrap="square">
            <a:spAutoFit/>
          </a:bodyPr>
          <a:lstStyle/>
          <a:p>
            <a:pPr algn="ctr" rtl="0"/>
            <a:r>
              <a:rPr lang="en-US" sz="2400" dirty="0">
                <a:solidFill>
                  <a:schemeClr val="bg2"/>
                </a:solidFill>
              </a:rPr>
              <a:t>Active Learning </a:t>
            </a:r>
            <a:r>
              <a:rPr lang="en-US" sz="2400" dirty="0">
                <a:solidFill>
                  <a:srgbClr val="FFC000"/>
                </a:solidFill>
                <a:latin typeface="Algerian" panose="04020705040A02060702" pitchFamily="82" charset="0"/>
              </a:rPr>
              <a:t>Vs</a:t>
            </a:r>
            <a:r>
              <a:rPr lang="en-US" sz="2400" dirty="0">
                <a:solidFill>
                  <a:schemeClr val="bg2"/>
                </a:solidFill>
              </a:rPr>
              <a:t> Passiv Learning</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5" name="مربع نص 4">
            <a:extLst>
              <a:ext uri="{FF2B5EF4-FFF2-40B4-BE49-F238E27FC236}">
                <a16:creationId xmlns:a16="http://schemas.microsoft.com/office/drawing/2014/main" id="{792579CA-8B67-3235-9511-516834CFD48F}"/>
              </a:ext>
            </a:extLst>
          </p:cNvPr>
          <p:cNvSpPr txBox="1"/>
          <p:nvPr/>
        </p:nvSpPr>
        <p:spPr>
          <a:xfrm>
            <a:off x="82550" y="2038448"/>
            <a:ext cx="3673475" cy="369332"/>
          </a:xfrm>
          <a:prstGeom prst="rect">
            <a:avLst/>
          </a:prstGeom>
          <a:noFill/>
        </p:spPr>
        <p:txBody>
          <a:bodyPr wrap="square">
            <a:spAutoFit/>
          </a:bodyPr>
          <a:lstStyle/>
          <a:p>
            <a:pPr algn="ctr" rtl="0"/>
            <a:r>
              <a:rPr lang="en-US" dirty="0">
                <a:solidFill>
                  <a:schemeClr val="bg2"/>
                </a:solidFill>
              </a:rPr>
              <a:t>1- Minst Fashion Dataset </a:t>
            </a:r>
          </a:p>
        </p:txBody>
      </p:sp>
      <p:sp>
        <p:nvSpPr>
          <p:cNvPr id="6" name="مربع نص 5">
            <a:extLst>
              <a:ext uri="{FF2B5EF4-FFF2-40B4-BE49-F238E27FC236}">
                <a16:creationId xmlns:a16="http://schemas.microsoft.com/office/drawing/2014/main" id="{0BFD7805-89E9-FFDB-18EF-EE8CE221D925}"/>
              </a:ext>
            </a:extLst>
          </p:cNvPr>
          <p:cNvSpPr txBox="1"/>
          <p:nvPr/>
        </p:nvSpPr>
        <p:spPr>
          <a:xfrm>
            <a:off x="7512050" y="2041129"/>
            <a:ext cx="5213350" cy="369332"/>
          </a:xfrm>
          <a:prstGeom prst="rect">
            <a:avLst/>
          </a:prstGeom>
          <a:noFill/>
        </p:spPr>
        <p:txBody>
          <a:bodyPr wrap="square">
            <a:spAutoFit/>
          </a:bodyPr>
          <a:lstStyle/>
          <a:p>
            <a:pPr algn="ctr" rtl="0"/>
            <a:r>
              <a:rPr lang="en-US" dirty="0">
                <a:solidFill>
                  <a:schemeClr val="bg2"/>
                </a:solidFill>
              </a:rPr>
              <a:t>3- Imbalanced Minst Fashion Dataset </a:t>
            </a:r>
          </a:p>
        </p:txBody>
      </p:sp>
      <p:sp>
        <p:nvSpPr>
          <p:cNvPr id="7" name="مربع نص 6">
            <a:extLst>
              <a:ext uri="{FF2B5EF4-FFF2-40B4-BE49-F238E27FC236}">
                <a16:creationId xmlns:a16="http://schemas.microsoft.com/office/drawing/2014/main" id="{BB5CF6F8-1FBC-C2B9-7445-9C98814272FA}"/>
              </a:ext>
            </a:extLst>
          </p:cNvPr>
          <p:cNvSpPr txBox="1"/>
          <p:nvPr/>
        </p:nvSpPr>
        <p:spPr>
          <a:xfrm>
            <a:off x="3559177" y="2032196"/>
            <a:ext cx="4876800" cy="369332"/>
          </a:xfrm>
          <a:prstGeom prst="rect">
            <a:avLst/>
          </a:prstGeom>
          <a:noFill/>
        </p:spPr>
        <p:txBody>
          <a:bodyPr wrap="square">
            <a:spAutoFit/>
          </a:bodyPr>
          <a:lstStyle/>
          <a:p>
            <a:pPr algn="ctr" rtl="0"/>
            <a:r>
              <a:rPr lang="en-US" dirty="0">
                <a:solidFill>
                  <a:schemeClr val="bg2"/>
                </a:solidFill>
              </a:rPr>
              <a:t>2- CIFAR-10 Dataset </a:t>
            </a:r>
          </a:p>
        </p:txBody>
      </p:sp>
      <p:sp>
        <p:nvSpPr>
          <p:cNvPr id="8" name="مربع نص 7">
            <a:extLst>
              <a:ext uri="{FF2B5EF4-FFF2-40B4-BE49-F238E27FC236}">
                <a16:creationId xmlns:a16="http://schemas.microsoft.com/office/drawing/2014/main" id="{67D2A189-5FE3-5FDE-9534-5F8A3E792DFC}"/>
              </a:ext>
            </a:extLst>
          </p:cNvPr>
          <p:cNvSpPr txBox="1"/>
          <p:nvPr/>
        </p:nvSpPr>
        <p:spPr>
          <a:xfrm>
            <a:off x="850900" y="2857110"/>
            <a:ext cx="2241550" cy="2369880"/>
          </a:xfrm>
          <a:prstGeom prst="rect">
            <a:avLst/>
          </a:prstGeom>
          <a:noFill/>
        </p:spPr>
        <p:txBody>
          <a:bodyPr wrap="square" rtlCol="1">
            <a:spAutoFit/>
          </a:bodyPr>
          <a:lstStyle/>
          <a:p>
            <a:pPr algn="ctr"/>
            <a:r>
              <a:rPr lang="en-US" sz="1600" dirty="0">
                <a:solidFill>
                  <a:schemeClr val="tx2">
                    <a:lumMod val="25000"/>
                    <a:lumOff val="75000"/>
                  </a:schemeClr>
                </a:solidFill>
              </a:rPr>
              <a:t>Avg Active Learning :</a:t>
            </a:r>
          </a:p>
          <a:p>
            <a:pPr algn="ctr" rtl="0"/>
            <a:r>
              <a:rPr lang="en-US" sz="1400" dirty="0">
                <a:solidFill>
                  <a:schemeClr val="bg1">
                    <a:lumMod val="85000"/>
                  </a:schemeClr>
                </a:solidFill>
              </a:rPr>
              <a:t>Precision: 0.892 </a:t>
            </a:r>
          </a:p>
          <a:p>
            <a:pPr algn="ctr" rtl="0"/>
            <a:r>
              <a:rPr lang="en-US" sz="1400" dirty="0">
                <a:solidFill>
                  <a:schemeClr val="bg1">
                    <a:lumMod val="85000"/>
                  </a:schemeClr>
                </a:solidFill>
              </a:rPr>
              <a:t>Recall: 0.890</a:t>
            </a:r>
          </a:p>
          <a:p>
            <a:pPr algn="ctr" rtl="0"/>
            <a:r>
              <a:rPr lang="en-US" sz="1400" dirty="0">
                <a:solidFill>
                  <a:schemeClr val="bg1">
                    <a:lumMod val="85000"/>
                  </a:schemeClr>
                </a:solidFill>
              </a:rPr>
              <a:t>F1-score: 0.897</a:t>
            </a:r>
            <a:endParaRPr lang="ar-EG" sz="1400" dirty="0">
              <a:solidFill>
                <a:schemeClr val="bg1">
                  <a:lumMod val="85000"/>
                </a:schemeClr>
              </a:solidFill>
            </a:endParaRPr>
          </a:p>
          <a:p>
            <a:pPr algn="ctr"/>
            <a:endParaRPr lang="en-US" sz="1600" dirty="0">
              <a:solidFill>
                <a:schemeClr val="tx2">
                  <a:lumMod val="25000"/>
                  <a:lumOff val="75000"/>
                </a:schemeClr>
              </a:solidFill>
            </a:endParaRPr>
          </a:p>
          <a:p>
            <a:pPr algn="ctr"/>
            <a:endParaRPr lang="en-US" sz="1600" dirty="0">
              <a:solidFill>
                <a:schemeClr val="tx2">
                  <a:lumMod val="25000"/>
                  <a:lumOff val="75000"/>
                </a:schemeClr>
              </a:solidFill>
            </a:endParaRPr>
          </a:p>
          <a:p>
            <a:pPr algn="ctr"/>
            <a:r>
              <a:rPr lang="en-US" sz="1600" dirty="0">
                <a:solidFill>
                  <a:schemeClr val="tx2">
                    <a:lumMod val="25000"/>
                    <a:lumOff val="75000"/>
                  </a:schemeClr>
                </a:solidFill>
              </a:rPr>
              <a:t>Passive Learning :</a:t>
            </a:r>
            <a:endParaRPr lang="ar-EG" sz="1600" dirty="0">
              <a:solidFill>
                <a:schemeClr val="tx2">
                  <a:lumMod val="25000"/>
                  <a:lumOff val="75000"/>
                </a:schemeClr>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85000"/>
                  </a:schemeClr>
                </a:solidFill>
              </a:rPr>
              <a:t>Precision: 0.990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85000"/>
                  </a:schemeClr>
                </a:solidFill>
              </a:rPr>
              <a:t>Recall: 0.990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85000"/>
                  </a:schemeClr>
                </a:solidFill>
              </a:rPr>
              <a:t>F1-score: 0.987</a:t>
            </a:r>
            <a:endParaRPr lang="ar-EG" sz="1400" dirty="0">
              <a:solidFill>
                <a:schemeClr val="bg1">
                  <a:lumMod val="85000"/>
                </a:schemeClr>
              </a:solidFill>
            </a:endParaRPr>
          </a:p>
        </p:txBody>
      </p:sp>
      <p:sp>
        <p:nvSpPr>
          <p:cNvPr id="10" name="مربع نص 9">
            <a:extLst>
              <a:ext uri="{FF2B5EF4-FFF2-40B4-BE49-F238E27FC236}">
                <a16:creationId xmlns:a16="http://schemas.microsoft.com/office/drawing/2014/main" id="{AC03BA07-F7E6-B6B1-F187-817AE4313FDF}"/>
              </a:ext>
            </a:extLst>
          </p:cNvPr>
          <p:cNvSpPr txBox="1"/>
          <p:nvPr/>
        </p:nvSpPr>
        <p:spPr>
          <a:xfrm>
            <a:off x="4876802" y="2857110"/>
            <a:ext cx="2241550" cy="2369880"/>
          </a:xfrm>
          <a:prstGeom prst="rect">
            <a:avLst/>
          </a:prstGeom>
          <a:noFill/>
        </p:spPr>
        <p:txBody>
          <a:bodyPr wrap="square" rtlCol="1">
            <a:spAutoFit/>
          </a:bodyPr>
          <a:lstStyle/>
          <a:p>
            <a:pPr algn="ctr"/>
            <a:r>
              <a:rPr lang="en-US" sz="1600" dirty="0">
                <a:solidFill>
                  <a:schemeClr val="tx2">
                    <a:lumMod val="25000"/>
                    <a:lumOff val="75000"/>
                  </a:schemeClr>
                </a:solidFill>
              </a:rPr>
              <a:t>Avg Active Learning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Precision: 0.65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Recall: 0.63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F1-score: 0.625</a:t>
            </a:r>
            <a:endParaRPr kumimoji="0" lang="ar-EG"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Arial" panose="020B0604020202020204" pitchFamily="34" charset="0"/>
            </a:endParaRPr>
          </a:p>
          <a:p>
            <a:pPr algn="ctr"/>
            <a:endParaRPr lang="en-US" sz="1600" dirty="0">
              <a:solidFill>
                <a:schemeClr val="tx2">
                  <a:lumMod val="25000"/>
                  <a:lumOff val="75000"/>
                </a:schemeClr>
              </a:solidFill>
            </a:endParaRPr>
          </a:p>
          <a:p>
            <a:pPr algn="ctr"/>
            <a:endParaRPr lang="en-US" sz="1600" dirty="0">
              <a:solidFill>
                <a:schemeClr val="tx2">
                  <a:lumMod val="25000"/>
                  <a:lumOff val="75000"/>
                </a:schemeClr>
              </a:solidFill>
            </a:endParaRPr>
          </a:p>
          <a:p>
            <a:pPr algn="ctr"/>
            <a:r>
              <a:rPr lang="en-US" sz="1600" dirty="0">
                <a:solidFill>
                  <a:schemeClr val="tx2">
                    <a:lumMod val="25000"/>
                    <a:lumOff val="75000"/>
                  </a:schemeClr>
                </a:solidFill>
              </a:rPr>
              <a:t>Passive Learning :</a:t>
            </a:r>
          </a:p>
          <a:p>
            <a:pPr algn="ctr"/>
            <a:r>
              <a:rPr lang="en-US" sz="1400" dirty="0">
                <a:solidFill>
                  <a:prstClr val="white">
                    <a:lumMod val="85000"/>
                  </a:prstClr>
                </a:solidFill>
                <a:latin typeface="Aptos" panose="02110004020202020204"/>
              </a:rPr>
              <a:t>Precision: 0.801</a:t>
            </a:r>
          </a:p>
          <a:p>
            <a:pPr algn="ctr"/>
            <a:r>
              <a:rPr lang="en-US" sz="1400" dirty="0">
                <a:solidFill>
                  <a:prstClr val="white">
                    <a:lumMod val="85000"/>
                  </a:prstClr>
                </a:solidFill>
                <a:latin typeface="Aptos" panose="02110004020202020204"/>
              </a:rPr>
              <a:t> Recall: 0.799 </a:t>
            </a:r>
          </a:p>
          <a:p>
            <a:pPr algn="ctr"/>
            <a:r>
              <a:rPr lang="en-US" sz="1400" dirty="0">
                <a:solidFill>
                  <a:prstClr val="white">
                    <a:lumMod val="85000"/>
                  </a:prstClr>
                </a:solidFill>
                <a:latin typeface="Aptos" panose="02110004020202020204"/>
              </a:rPr>
              <a:t>F1-score: 0.799</a:t>
            </a:r>
            <a:endParaRPr lang="ar-EG" sz="1400" dirty="0">
              <a:solidFill>
                <a:prstClr val="white">
                  <a:lumMod val="85000"/>
                </a:prstClr>
              </a:solidFill>
              <a:latin typeface="Aptos" panose="02110004020202020204"/>
            </a:endParaRPr>
          </a:p>
        </p:txBody>
      </p:sp>
      <p:sp>
        <p:nvSpPr>
          <p:cNvPr id="14" name="مربع نص 13">
            <a:extLst>
              <a:ext uri="{FF2B5EF4-FFF2-40B4-BE49-F238E27FC236}">
                <a16:creationId xmlns:a16="http://schemas.microsoft.com/office/drawing/2014/main" id="{FC6FB485-182D-1789-C2C5-756967FC3103}"/>
              </a:ext>
            </a:extLst>
          </p:cNvPr>
          <p:cNvSpPr txBox="1"/>
          <p:nvPr/>
        </p:nvSpPr>
        <p:spPr>
          <a:xfrm>
            <a:off x="9099552" y="2857110"/>
            <a:ext cx="2241550" cy="2369880"/>
          </a:xfrm>
          <a:prstGeom prst="rect">
            <a:avLst/>
          </a:prstGeom>
          <a:noFill/>
        </p:spPr>
        <p:txBody>
          <a:bodyPr wrap="square" rtlCol="1">
            <a:spAutoFit/>
          </a:bodyPr>
          <a:lstStyle/>
          <a:p>
            <a:pPr algn="ctr"/>
            <a:r>
              <a:rPr lang="en-US" sz="1600" dirty="0">
                <a:solidFill>
                  <a:schemeClr val="tx2">
                    <a:lumMod val="25000"/>
                    <a:lumOff val="75000"/>
                  </a:schemeClr>
                </a:solidFill>
              </a:rPr>
              <a:t>Avg Active Learning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Precision: 0.36.5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Recall: 0.35.5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F1-score: 0.285</a:t>
            </a:r>
            <a:endParaRPr kumimoji="0" lang="ar-EG"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Arial" panose="020B0604020202020204" pitchFamily="34" charset="0"/>
            </a:endParaRPr>
          </a:p>
          <a:p>
            <a:pPr algn="ctr"/>
            <a:endParaRPr lang="en-US" sz="1600" dirty="0">
              <a:solidFill>
                <a:schemeClr val="tx2">
                  <a:lumMod val="25000"/>
                  <a:lumOff val="75000"/>
                </a:schemeClr>
              </a:solidFill>
            </a:endParaRPr>
          </a:p>
          <a:p>
            <a:pPr algn="ctr"/>
            <a:endParaRPr lang="en-US" sz="1600" dirty="0">
              <a:solidFill>
                <a:schemeClr val="tx2">
                  <a:lumMod val="25000"/>
                  <a:lumOff val="75000"/>
                </a:schemeClr>
              </a:solidFill>
            </a:endParaRPr>
          </a:p>
          <a:p>
            <a:pPr algn="ctr"/>
            <a:r>
              <a:rPr lang="en-US" sz="1600" dirty="0">
                <a:solidFill>
                  <a:schemeClr val="tx2">
                    <a:lumMod val="25000"/>
                    <a:lumOff val="75000"/>
                  </a:schemeClr>
                </a:solidFill>
              </a:rPr>
              <a:t>Passive Learning :</a:t>
            </a:r>
          </a:p>
          <a:p>
            <a:pPr algn="ctr"/>
            <a:r>
              <a:rPr lang="en-US" sz="1400" dirty="0">
                <a:solidFill>
                  <a:prstClr val="white">
                    <a:lumMod val="85000"/>
                  </a:prstClr>
                </a:solidFill>
                <a:latin typeface="Aptos" panose="02110004020202020204"/>
              </a:rPr>
              <a:t>Precision: 0.810 </a:t>
            </a:r>
          </a:p>
          <a:p>
            <a:pPr algn="ctr"/>
            <a:r>
              <a:rPr lang="en-US" sz="1400" dirty="0">
                <a:solidFill>
                  <a:prstClr val="white">
                    <a:lumMod val="85000"/>
                  </a:prstClr>
                </a:solidFill>
                <a:latin typeface="Aptos" panose="02110004020202020204"/>
              </a:rPr>
              <a:t>Recall: 0.804 </a:t>
            </a:r>
          </a:p>
          <a:p>
            <a:pPr algn="ctr"/>
            <a:r>
              <a:rPr lang="en-US" sz="1400" dirty="0">
                <a:solidFill>
                  <a:prstClr val="white">
                    <a:lumMod val="85000"/>
                  </a:prstClr>
                </a:solidFill>
                <a:latin typeface="Aptos" panose="02110004020202020204"/>
              </a:rPr>
              <a:t>F1-score: 0.805</a:t>
            </a:r>
            <a:endParaRPr lang="ar-EG" sz="1400" dirty="0">
              <a:solidFill>
                <a:prstClr val="white">
                  <a:lumMod val="85000"/>
                </a:prstClr>
              </a:solidFill>
              <a:latin typeface="Aptos" panose="02110004020202020204"/>
            </a:endParaRPr>
          </a:p>
        </p:txBody>
      </p:sp>
      <p:sp>
        <p:nvSpPr>
          <p:cNvPr id="15" name="مستطيل 14">
            <a:extLst>
              <a:ext uri="{FF2B5EF4-FFF2-40B4-BE49-F238E27FC236}">
                <a16:creationId xmlns:a16="http://schemas.microsoft.com/office/drawing/2014/main" id="{20D86AD9-0C66-B833-1AFA-AE9EFF9B4847}"/>
              </a:ext>
            </a:extLst>
          </p:cNvPr>
          <p:cNvSpPr/>
          <p:nvPr/>
        </p:nvSpPr>
        <p:spPr>
          <a:xfrm>
            <a:off x="12458700" y="-5621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6" name="مستطيل 15">
            <a:extLst>
              <a:ext uri="{FF2B5EF4-FFF2-40B4-BE49-F238E27FC236}">
                <a16:creationId xmlns:a16="http://schemas.microsoft.com/office/drawing/2014/main" id="{15DCB492-126E-CCE3-C49D-EF89CF0C25D1}"/>
              </a:ext>
            </a:extLst>
          </p:cNvPr>
          <p:cNvSpPr/>
          <p:nvPr/>
        </p:nvSpPr>
        <p:spPr>
          <a:xfrm>
            <a:off x="14630402" y="-56210"/>
            <a:ext cx="12192000" cy="6858000"/>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3200" dirty="0"/>
              <a:t>Thanks For Your Attention </a:t>
            </a:r>
            <a:r>
              <a:rPr lang="en-US" sz="3200" dirty="0">
                <a:sym typeface="Wingdings" panose="05000000000000000000" pitchFamily="2" charset="2"/>
              </a:rPr>
              <a:t></a:t>
            </a:r>
            <a:endParaRPr lang="ar-EG" sz="3200" dirty="0"/>
          </a:p>
        </p:txBody>
      </p:sp>
    </p:spTree>
    <p:extLst>
      <p:ext uri="{BB962C8B-B14F-4D97-AF65-F5344CB8AC3E}">
        <p14:creationId xmlns:p14="http://schemas.microsoft.com/office/powerpoint/2010/main" val="1326404747"/>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9" name="مربع نص 8">
            <a:extLst>
              <a:ext uri="{FF2B5EF4-FFF2-40B4-BE49-F238E27FC236}">
                <a16:creationId xmlns:a16="http://schemas.microsoft.com/office/drawing/2014/main" id="{A949A127-91D4-0AD0-3FCB-F6B6840451DE}"/>
              </a:ext>
            </a:extLst>
          </p:cNvPr>
          <p:cNvSpPr txBox="1"/>
          <p:nvPr/>
        </p:nvSpPr>
        <p:spPr>
          <a:xfrm>
            <a:off x="3489325" y="950931"/>
            <a:ext cx="5213350" cy="461665"/>
          </a:xfrm>
          <a:prstGeom prst="rect">
            <a:avLst/>
          </a:prstGeom>
          <a:noFill/>
        </p:spPr>
        <p:txBody>
          <a:bodyPr wrap="square">
            <a:spAutoFit/>
          </a:bodyPr>
          <a:lstStyle/>
          <a:p>
            <a:pPr algn="ctr" rtl="0"/>
            <a:r>
              <a:rPr lang="en-US" sz="2400" dirty="0">
                <a:solidFill>
                  <a:schemeClr val="bg2"/>
                </a:solidFill>
              </a:rPr>
              <a:t>Active Learning </a:t>
            </a:r>
            <a:r>
              <a:rPr lang="en-US" sz="2400" dirty="0">
                <a:solidFill>
                  <a:srgbClr val="FFC000"/>
                </a:solidFill>
                <a:latin typeface="Algerian" panose="04020705040A02060702" pitchFamily="82" charset="0"/>
              </a:rPr>
              <a:t>Vs</a:t>
            </a:r>
            <a:r>
              <a:rPr lang="en-US" sz="2400" dirty="0">
                <a:solidFill>
                  <a:schemeClr val="bg2"/>
                </a:solidFill>
              </a:rPr>
              <a:t> Passiv Learning</a:t>
            </a:r>
          </a:p>
        </p:txBody>
      </p:sp>
      <p:sp>
        <p:nvSpPr>
          <p:cNvPr id="4" name="مربع نص 3">
            <a:extLst>
              <a:ext uri="{FF2B5EF4-FFF2-40B4-BE49-F238E27FC236}">
                <a16:creationId xmlns:a16="http://schemas.microsoft.com/office/drawing/2014/main" id="{E01DE7B6-70A8-B53F-A069-65A71B8760E5}"/>
              </a:ext>
            </a:extLst>
          </p:cNvPr>
          <p:cNvSpPr txBox="1"/>
          <p:nvPr/>
        </p:nvSpPr>
        <p:spPr>
          <a:xfrm>
            <a:off x="689768" y="551310"/>
            <a:ext cx="2955132"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Evaluation</a:t>
            </a:r>
          </a:p>
        </p:txBody>
      </p:sp>
      <p:sp>
        <p:nvSpPr>
          <p:cNvPr id="5" name="مربع نص 4">
            <a:extLst>
              <a:ext uri="{FF2B5EF4-FFF2-40B4-BE49-F238E27FC236}">
                <a16:creationId xmlns:a16="http://schemas.microsoft.com/office/drawing/2014/main" id="{792579CA-8B67-3235-9511-516834CFD48F}"/>
              </a:ext>
            </a:extLst>
          </p:cNvPr>
          <p:cNvSpPr txBox="1"/>
          <p:nvPr/>
        </p:nvSpPr>
        <p:spPr>
          <a:xfrm>
            <a:off x="82550" y="2038448"/>
            <a:ext cx="3673475" cy="369332"/>
          </a:xfrm>
          <a:prstGeom prst="rect">
            <a:avLst/>
          </a:prstGeom>
          <a:noFill/>
        </p:spPr>
        <p:txBody>
          <a:bodyPr wrap="square">
            <a:spAutoFit/>
          </a:bodyPr>
          <a:lstStyle/>
          <a:p>
            <a:pPr algn="ctr" rtl="0"/>
            <a:r>
              <a:rPr lang="en-US" dirty="0">
                <a:solidFill>
                  <a:schemeClr val="bg2"/>
                </a:solidFill>
              </a:rPr>
              <a:t>1- Minst Fashion Dataset </a:t>
            </a:r>
          </a:p>
        </p:txBody>
      </p:sp>
      <p:sp>
        <p:nvSpPr>
          <p:cNvPr id="6" name="مربع نص 5">
            <a:extLst>
              <a:ext uri="{FF2B5EF4-FFF2-40B4-BE49-F238E27FC236}">
                <a16:creationId xmlns:a16="http://schemas.microsoft.com/office/drawing/2014/main" id="{0BFD7805-89E9-FFDB-18EF-EE8CE221D925}"/>
              </a:ext>
            </a:extLst>
          </p:cNvPr>
          <p:cNvSpPr txBox="1"/>
          <p:nvPr/>
        </p:nvSpPr>
        <p:spPr>
          <a:xfrm>
            <a:off x="7512050" y="2041129"/>
            <a:ext cx="5213350" cy="369332"/>
          </a:xfrm>
          <a:prstGeom prst="rect">
            <a:avLst/>
          </a:prstGeom>
          <a:noFill/>
        </p:spPr>
        <p:txBody>
          <a:bodyPr wrap="square">
            <a:spAutoFit/>
          </a:bodyPr>
          <a:lstStyle/>
          <a:p>
            <a:pPr algn="ctr" rtl="0"/>
            <a:r>
              <a:rPr lang="en-US" dirty="0">
                <a:solidFill>
                  <a:schemeClr val="bg2"/>
                </a:solidFill>
              </a:rPr>
              <a:t>3- Imbalanced Minst Fashion Dataset </a:t>
            </a:r>
          </a:p>
        </p:txBody>
      </p:sp>
      <p:sp>
        <p:nvSpPr>
          <p:cNvPr id="7" name="مربع نص 6">
            <a:extLst>
              <a:ext uri="{FF2B5EF4-FFF2-40B4-BE49-F238E27FC236}">
                <a16:creationId xmlns:a16="http://schemas.microsoft.com/office/drawing/2014/main" id="{BB5CF6F8-1FBC-C2B9-7445-9C98814272FA}"/>
              </a:ext>
            </a:extLst>
          </p:cNvPr>
          <p:cNvSpPr txBox="1"/>
          <p:nvPr/>
        </p:nvSpPr>
        <p:spPr>
          <a:xfrm>
            <a:off x="3559177" y="2032196"/>
            <a:ext cx="4876800" cy="369332"/>
          </a:xfrm>
          <a:prstGeom prst="rect">
            <a:avLst/>
          </a:prstGeom>
          <a:noFill/>
        </p:spPr>
        <p:txBody>
          <a:bodyPr wrap="square">
            <a:spAutoFit/>
          </a:bodyPr>
          <a:lstStyle/>
          <a:p>
            <a:pPr algn="ctr" rtl="0"/>
            <a:r>
              <a:rPr lang="en-US" dirty="0">
                <a:solidFill>
                  <a:schemeClr val="bg2"/>
                </a:solidFill>
              </a:rPr>
              <a:t>2- CIFAR-10 Dataset </a:t>
            </a:r>
          </a:p>
        </p:txBody>
      </p:sp>
      <p:sp>
        <p:nvSpPr>
          <p:cNvPr id="8" name="مربع نص 7">
            <a:extLst>
              <a:ext uri="{FF2B5EF4-FFF2-40B4-BE49-F238E27FC236}">
                <a16:creationId xmlns:a16="http://schemas.microsoft.com/office/drawing/2014/main" id="{67D2A189-5FE3-5FDE-9534-5F8A3E792DFC}"/>
              </a:ext>
            </a:extLst>
          </p:cNvPr>
          <p:cNvSpPr txBox="1"/>
          <p:nvPr/>
        </p:nvSpPr>
        <p:spPr>
          <a:xfrm>
            <a:off x="850900" y="2857110"/>
            <a:ext cx="2241550" cy="2616101"/>
          </a:xfrm>
          <a:prstGeom prst="rect">
            <a:avLst/>
          </a:prstGeom>
          <a:noFill/>
        </p:spPr>
        <p:txBody>
          <a:bodyPr wrap="square" rtlCol="1">
            <a:spAutoFit/>
          </a:bodyPr>
          <a:lstStyle/>
          <a:p>
            <a:pPr algn="ctr"/>
            <a:r>
              <a:rPr lang="en-US" sz="1600" dirty="0">
                <a:solidFill>
                  <a:schemeClr val="tx2">
                    <a:lumMod val="25000"/>
                    <a:lumOff val="75000"/>
                  </a:schemeClr>
                </a:solidFill>
              </a:rPr>
              <a:t>Avg Active Learning :</a:t>
            </a:r>
          </a:p>
          <a:p>
            <a:pPr algn="ctr" rtl="0"/>
            <a:r>
              <a:rPr lang="en-US" sz="1400" dirty="0">
                <a:solidFill>
                  <a:schemeClr val="bg1">
                    <a:lumMod val="85000"/>
                  </a:schemeClr>
                </a:solidFill>
              </a:rPr>
              <a:t>Precision: 0.852 </a:t>
            </a:r>
          </a:p>
          <a:p>
            <a:pPr algn="ctr" rtl="0"/>
            <a:r>
              <a:rPr lang="en-US" sz="1400" dirty="0">
                <a:solidFill>
                  <a:schemeClr val="bg1">
                    <a:lumMod val="85000"/>
                  </a:schemeClr>
                </a:solidFill>
              </a:rPr>
              <a:t>Recall: 0.850</a:t>
            </a:r>
          </a:p>
          <a:p>
            <a:pPr algn="ctr" rtl="0"/>
            <a:r>
              <a:rPr lang="en-US" sz="1400" dirty="0">
                <a:solidFill>
                  <a:schemeClr val="bg1">
                    <a:lumMod val="85000"/>
                  </a:schemeClr>
                </a:solidFill>
              </a:rPr>
              <a:t>F1-score: 0.847</a:t>
            </a:r>
            <a:endParaRPr lang="ar-EG" sz="1400" dirty="0">
              <a:solidFill>
                <a:schemeClr val="bg1">
                  <a:lumMod val="85000"/>
                </a:schemeClr>
              </a:solidFill>
            </a:endParaRPr>
          </a:p>
          <a:p>
            <a:pPr algn="ctr"/>
            <a:endParaRPr lang="en-US" sz="1600" dirty="0">
              <a:solidFill>
                <a:schemeClr val="tx2">
                  <a:lumMod val="25000"/>
                  <a:lumOff val="75000"/>
                </a:schemeClr>
              </a:solidFill>
            </a:endParaRPr>
          </a:p>
          <a:p>
            <a:pPr algn="ctr"/>
            <a:endParaRPr lang="en-US" sz="1600" dirty="0">
              <a:solidFill>
                <a:schemeClr val="tx2">
                  <a:lumMod val="25000"/>
                  <a:lumOff val="75000"/>
                </a:schemeClr>
              </a:solidFill>
            </a:endParaRPr>
          </a:p>
          <a:p>
            <a:pPr algn="ctr"/>
            <a:r>
              <a:rPr lang="en-US" sz="1600" dirty="0">
                <a:solidFill>
                  <a:schemeClr val="tx2">
                    <a:lumMod val="25000"/>
                    <a:lumOff val="75000"/>
                  </a:schemeClr>
                </a:solidFill>
              </a:rPr>
              <a:t>Passive Learning :</a:t>
            </a:r>
            <a:endParaRPr lang="ar-EG" sz="1600" dirty="0">
              <a:solidFill>
                <a:schemeClr val="tx2">
                  <a:lumMod val="25000"/>
                  <a:lumOff val="75000"/>
                </a:schemeClr>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Precision: 0.812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Recall: 0.802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F1-score: 0.855</a:t>
            </a:r>
            <a:endParaRPr kumimoji="0" lang="ar-EG"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Arial" panose="020B0604020202020204" pitchFamily="34" charset="0"/>
            </a:endParaRPr>
          </a:p>
          <a:p>
            <a:pPr algn="ctr"/>
            <a:endParaRPr lang="ar-EG" sz="1600" dirty="0">
              <a:solidFill>
                <a:schemeClr val="tx2">
                  <a:lumMod val="25000"/>
                  <a:lumOff val="75000"/>
                </a:schemeClr>
              </a:solidFill>
            </a:endParaRPr>
          </a:p>
        </p:txBody>
      </p:sp>
      <p:sp>
        <p:nvSpPr>
          <p:cNvPr id="10" name="مربع نص 9">
            <a:extLst>
              <a:ext uri="{FF2B5EF4-FFF2-40B4-BE49-F238E27FC236}">
                <a16:creationId xmlns:a16="http://schemas.microsoft.com/office/drawing/2014/main" id="{AC03BA07-F7E6-B6B1-F187-817AE4313FDF}"/>
              </a:ext>
            </a:extLst>
          </p:cNvPr>
          <p:cNvSpPr txBox="1"/>
          <p:nvPr/>
        </p:nvSpPr>
        <p:spPr>
          <a:xfrm>
            <a:off x="4876802" y="2857110"/>
            <a:ext cx="2241550" cy="2369880"/>
          </a:xfrm>
          <a:prstGeom prst="rect">
            <a:avLst/>
          </a:prstGeom>
          <a:noFill/>
        </p:spPr>
        <p:txBody>
          <a:bodyPr wrap="square" rtlCol="1">
            <a:spAutoFit/>
          </a:bodyPr>
          <a:lstStyle/>
          <a:p>
            <a:pPr algn="ctr"/>
            <a:r>
              <a:rPr lang="en-US" sz="1600" dirty="0">
                <a:solidFill>
                  <a:schemeClr val="tx2">
                    <a:lumMod val="25000"/>
                    <a:lumOff val="75000"/>
                  </a:schemeClr>
                </a:solidFill>
              </a:rPr>
              <a:t>Avg Active Learning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Precision: 0.65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Recall: 0.63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F1-score: 0.625</a:t>
            </a:r>
            <a:endParaRPr kumimoji="0" lang="ar-EG"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Arial" panose="020B0604020202020204" pitchFamily="34" charset="0"/>
            </a:endParaRPr>
          </a:p>
          <a:p>
            <a:pPr algn="ctr"/>
            <a:endParaRPr lang="en-US" sz="1600" dirty="0">
              <a:solidFill>
                <a:schemeClr val="tx2">
                  <a:lumMod val="25000"/>
                  <a:lumOff val="75000"/>
                </a:schemeClr>
              </a:solidFill>
            </a:endParaRPr>
          </a:p>
          <a:p>
            <a:pPr algn="ctr"/>
            <a:endParaRPr lang="en-US" sz="1600" dirty="0">
              <a:solidFill>
                <a:schemeClr val="tx2">
                  <a:lumMod val="25000"/>
                  <a:lumOff val="75000"/>
                </a:schemeClr>
              </a:solidFill>
            </a:endParaRPr>
          </a:p>
          <a:p>
            <a:pPr algn="ctr"/>
            <a:r>
              <a:rPr lang="en-US" sz="1600" dirty="0">
                <a:solidFill>
                  <a:schemeClr val="tx2">
                    <a:lumMod val="25000"/>
                    <a:lumOff val="75000"/>
                  </a:schemeClr>
                </a:solidFill>
              </a:rPr>
              <a:t>Passive Learning :</a:t>
            </a:r>
          </a:p>
          <a:p>
            <a:pPr algn="ctr"/>
            <a:r>
              <a:rPr lang="en-US" sz="1400" dirty="0">
                <a:solidFill>
                  <a:prstClr val="white">
                    <a:lumMod val="85000"/>
                  </a:prstClr>
                </a:solidFill>
                <a:latin typeface="Aptos" panose="02110004020202020204"/>
              </a:rPr>
              <a:t>Precision: 0.801</a:t>
            </a:r>
          </a:p>
          <a:p>
            <a:pPr algn="ctr"/>
            <a:r>
              <a:rPr lang="en-US" sz="1400" dirty="0">
                <a:solidFill>
                  <a:prstClr val="white">
                    <a:lumMod val="85000"/>
                  </a:prstClr>
                </a:solidFill>
                <a:latin typeface="Aptos" panose="02110004020202020204"/>
              </a:rPr>
              <a:t> Recall: 0.799 </a:t>
            </a:r>
          </a:p>
          <a:p>
            <a:pPr algn="ctr"/>
            <a:r>
              <a:rPr lang="en-US" sz="1400" dirty="0">
                <a:solidFill>
                  <a:prstClr val="white">
                    <a:lumMod val="85000"/>
                  </a:prstClr>
                </a:solidFill>
                <a:latin typeface="Aptos" panose="02110004020202020204"/>
              </a:rPr>
              <a:t>F1-score: 0.799</a:t>
            </a:r>
            <a:endParaRPr lang="ar-EG" sz="1400" dirty="0">
              <a:solidFill>
                <a:prstClr val="white">
                  <a:lumMod val="85000"/>
                </a:prstClr>
              </a:solidFill>
              <a:latin typeface="Aptos" panose="02110004020202020204"/>
            </a:endParaRPr>
          </a:p>
        </p:txBody>
      </p:sp>
      <p:sp>
        <p:nvSpPr>
          <p:cNvPr id="14" name="مربع نص 13">
            <a:extLst>
              <a:ext uri="{FF2B5EF4-FFF2-40B4-BE49-F238E27FC236}">
                <a16:creationId xmlns:a16="http://schemas.microsoft.com/office/drawing/2014/main" id="{FC6FB485-182D-1789-C2C5-756967FC3103}"/>
              </a:ext>
            </a:extLst>
          </p:cNvPr>
          <p:cNvSpPr txBox="1"/>
          <p:nvPr/>
        </p:nvSpPr>
        <p:spPr>
          <a:xfrm>
            <a:off x="9099552" y="2857110"/>
            <a:ext cx="2241550" cy="2369880"/>
          </a:xfrm>
          <a:prstGeom prst="rect">
            <a:avLst/>
          </a:prstGeom>
          <a:noFill/>
        </p:spPr>
        <p:txBody>
          <a:bodyPr wrap="square" rtlCol="1">
            <a:spAutoFit/>
          </a:bodyPr>
          <a:lstStyle/>
          <a:p>
            <a:pPr algn="ctr"/>
            <a:r>
              <a:rPr lang="en-US" sz="1600" dirty="0">
                <a:solidFill>
                  <a:schemeClr val="tx2">
                    <a:lumMod val="25000"/>
                    <a:lumOff val="75000"/>
                  </a:schemeClr>
                </a:solidFill>
              </a:rPr>
              <a:t>Avg Active Learning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Precision: 0.36.5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Recall: 0.35.5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F1-score: 0.285</a:t>
            </a:r>
            <a:endParaRPr kumimoji="0" lang="ar-EG" sz="1400" b="0" i="0" u="none" strike="noStrike" kern="1200" cap="none" spc="0" normalizeH="0" baseline="0" noProof="0" dirty="0">
              <a:ln>
                <a:noFill/>
              </a:ln>
              <a:solidFill>
                <a:prstClr val="white">
                  <a:lumMod val="85000"/>
                </a:prstClr>
              </a:solidFill>
              <a:effectLst/>
              <a:uLnTx/>
              <a:uFillTx/>
              <a:latin typeface="Aptos" panose="02110004020202020204"/>
              <a:ea typeface="+mn-ea"/>
              <a:cs typeface="Arial" panose="020B0604020202020204" pitchFamily="34" charset="0"/>
            </a:endParaRPr>
          </a:p>
          <a:p>
            <a:pPr algn="ctr"/>
            <a:endParaRPr lang="en-US" sz="1600" dirty="0">
              <a:solidFill>
                <a:schemeClr val="tx2">
                  <a:lumMod val="25000"/>
                  <a:lumOff val="75000"/>
                </a:schemeClr>
              </a:solidFill>
            </a:endParaRPr>
          </a:p>
          <a:p>
            <a:pPr algn="ctr"/>
            <a:endParaRPr lang="en-US" sz="1600" dirty="0">
              <a:solidFill>
                <a:schemeClr val="tx2">
                  <a:lumMod val="25000"/>
                  <a:lumOff val="75000"/>
                </a:schemeClr>
              </a:solidFill>
            </a:endParaRPr>
          </a:p>
          <a:p>
            <a:pPr algn="ctr"/>
            <a:r>
              <a:rPr lang="en-US" sz="1600" dirty="0">
                <a:solidFill>
                  <a:schemeClr val="tx2">
                    <a:lumMod val="25000"/>
                    <a:lumOff val="75000"/>
                  </a:schemeClr>
                </a:solidFill>
              </a:rPr>
              <a:t>Passive Learning :</a:t>
            </a:r>
          </a:p>
          <a:p>
            <a:pPr algn="ctr"/>
            <a:r>
              <a:rPr lang="en-US" sz="1400" dirty="0">
                <a:solidFill>
                  <a:prstClr val="white">
                    <a:lumMod val="85000"/>
                  </a:prstClr>
                </a:solidFill>
                <a:latin typeface="Aptos" panose="02110004020202020204"/>
              </a:rPr>
              <a:t>Precision: 0.810 </a:t>
            </a:r>
          </a:p>
          <a:p>
            <a:pPr algn="ctr"/>
            <a:r>
              <a:rPr lang="en-US" sz="1400" dirty="0">
                <a:solidFill>
                  <a:prstClr val="white">
                    <a:lumMod val="85000"/>
                  </a:prstClr>
                </a:solidFill>
                <a:latin typeface="Aptos" panose="02110004020202020204"/>
              </a:rPr>
              <a:t>Recall: 0.804 </a:t>
            </a:r>
          </a:p>
          <a:p>
            <a:pPr algn="ctr"/>
            <a:r>
              <a:rPr lang="en-US" sz="1400" dirty="0">
                <a:solidFill>
                  <a:prstClr val="white">
                    <a:lumMod val="85000"/>
                  </a:prstClr>
                </a:solidFill>
                <a:latin typeface="Aptos" panose="02110004020202020204"/>
              </a:rPr>
              <a:t>F1-score: 0.805</a:t>
            </a:r>
            <a:endParaRPr lang="ar-EG" sz="1400" dirty="0">
              <a:solidFill>
                <a:prstClr val="white">
                  <a:lumMod val="85000"/>
                </a:prstClr>
              </a:solidFill>
              <a:latin typeface="Aptos" panose="02110004020202020204"/>
            </a:endParaRPr>
          </a:p>
        </p:txBody>
      </p:sp>
      <p:sp>
        <p:nvSpPr>
          <p:cNvPr id="15" name="مستطيل 14">
            <a:extLst>
              <a:ext uri="{FF2B5EF4-FFF2-40B4-BE49-F238E27FC236}">
                <a16:creationId xmlns:a16="http://schemas.microsoft.com/office/drawing/2014/main" id="{20D86AD9-0C66-B833-1AFA-AE9EFF9B4847}"/>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6" name="مستطيل 15">
            <a:extLst>
              <a:ext uri="{FF2B5EF4-FFF2-40B4-BE49-F238E27FC236}">
                <a16:creationId xmlns:a16="http://schemas.microsoft.com/office/drawing/2014/main" id="{15DCB492-126E-CCE3-C49D-EF89CF0C25D1}"/>
              </a:ext>
            </a:extLst>
          </p:cNvPr>
          <p:cNvSpPr/>
          <p:nvPr/>
        </p:nvSpPr>
        <p:spPr>
          <a:xfrm>
            <a:off x="0" y="0"/>
            <a:ext cx="12192000" cy="6858000"/>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3200" dirty="0"/>
              <a:t>Thanks For Your Attention </a:t>
            </a:r>
            <a:r>
              <a:rPr lang="en-US" sz="3200" dirty="0">
                <a:sym typeface="Wingdings" panose="05000000000000000000" pitchFamily="2" charset="2"/>
              </a:rPr>
              <a:t></a:t>
            </a:r>
            <a:endParaRPr lang="ar-EG" sz="3200" dirty="0"/>
          </a:p>
        </p:txBody>
      </p:sp>
    </p:spTree>
    <p:extLst>
      <p:ext uri="{BB962C8B-B14F-4D97-AF65-F5344CB8AC3E}">
        <p14:creationId xmlns:p14="http://schemas.microsoft.com/office/powerpoint/2010/main" val="45186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12" name="مربع نص 11">
            <a:extLst>
              <a:ext uri="{FF2B5EF4-FFF2-40B4-BE49-F238E27FC236}">
                <a16:creationId xmlns:a16="http://schemas.microsoft.com/office/drawing/2014/main" id="{0A2F247E-BD4B-A1EE-715C-58C84B852AC5}"/>
              </a:ext>
            </a:extLst>
          </p:cNvPr>
          <p:cNvSpPr txBox="1"/>
          <p:nvPr/>
        </p:nvSpPr>
        <p:spPr>
          <a:xfrm>
            <a:off x="257278" y="735897"/>
            <a:ext cx="3395133"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Introduction</a:t>
            </a:r>
          </a:p>
        </p:txBody>
      </p:sp>
      <p:sp>
        <p:nvSpPr>
          <p:cNvPr id="21" name="مربع نص 20">
            <a:extLst>
              <a:ext uri="{FF2B5EF4-FFF2-40B4-BE49-F238E27FC236}">
                <a16:creationId xmlns:a16="http://schemas.microsoft.com/office/drawing/2014/main" id="{22C607D8-3366-FCF2-3D6B-386A4DEC4BE7}"/>
              </a:ext>
            </a:extLst>
          </p:cNvPr>
          <p:cNvSpPr txBox="1"/>
          <p:nvPr/>
        </p:nvSpPr>
        <p:spPr>
          <a:xfrm>
            <a:off x="907121" y="1445380"/>
            <a:ext cx="5856816" cy="3373872"/>
          </a:xfrm>
          <a:prstGeom prst="rect">
            <a:avLst/>
          </a:prstGeom>
          <a:noFill/>
        </p:spPr>
        <p:txBody>
          <a:bodyPr wrap="square">
            <a:spAutoFit/>
          </a:bodyPr>
          <a:lstStyle/>
          <a:p>
            <a:pPr algn="just" rtl="0">
              <a:lnSpc>
                <a:spcPct val="150000"/>
              </a:lnSpc>
            </a:pPr>
            <a:r>
              <a:rPr lang="ar-EG" dirty="0">
                <a:solidFill>
                  <a:schemeClr val="bg2"/>
                </a:solidFill>
              </a:rPr>
              <a:t>Often times it is not ideal with regard to providing sample lables in machine learning and deep learning. The process of assigning lables to samples usually costs a lot of effort and is expensive, so in order to solve this problem, active learning has developed several methods that will help in selecting samples of interest to query it is lables , this method has proven truly effective and is often superior to passive learning.</a:t>
            </a:r>
          </a:p>
        </p:txBody>
      </p:sp>
      <p:pic>
        <p:nvPicPr>
          <p:cNvPr id="26" name="صورة 25" descr="صورة تحتوي على نص, لقطة شاشة, رسم بياني, الرسومات&#10;&#10;تم إنشاء الوصف تلقائياً">
            <a:extLst>
              <a:ext uri="{FF2B5EF4-FFF2-40B4-BE49-F238E27FC236}">
                <a16:creationId xmlns:a16="http://schemas.microsoft.com/office/drawing/2014/main" id="{CD3112B9-8CC4-6B4C-8D95-C252FAD1212B}"/>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58670" y="2546550"/>
            <a:ext cx="4885519" cy="3520016"/>
          </a:xfrm>
          <a:prstGeom prst="rect">
            <a:avLst/>
          </a:prstGeom>
        </p:spPr>
      </p:pic>
    </p:spTree>
    <p:extLst>
      <p:ext uri="{BB962C8B-B14F-4D97-AF65-F5344CB8AC3E}">
        <p14:creationId xmlns:p14="http://schemas.microsoft.com/office/powerpoint/2010/main" val="410165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5" name="قوس 4">
            <a:extLst>
              <a:ext uri="{FF2B5EF4-FFF2-40B4-BE49-F238E27FC236}">
                <a16:creationId xmlns:a16="http://schemas.microsoft.com/office/drawing/2014/main" id="{E435068D-AC71-6624-39F3-AA285A07BBD2}"/>
              </a:ext>
            </a:extLst>
          </p:cNvPr>
          <p:cNvSpPr/>
          <p:nvPr/>
        </p:nvSpPr>
        <p:spPr>
          <a:xfrm>
            <a:off x="3851805" y="423331"/>
            <a:ext cx="5122333" cy="5901267"/>
          </a:xfrm>
          <a:prstGeom prst="arc">
            <a:avLst>
              <a:gd name="adj1" fmla="val 16200000"/>
              <a:gd name="adj2" fmla="val 5675433"/>
            </a:avLst>
          </a:prstGeom>
        </p:spPr>
        <p:style>
          <a:lnRef idx="3">
            <a:schemeClr val="accent1"/>
          </a:lnRef>
          <a:fillRef idx="0">
            <a:schemeClr val="accent1"/>
          </a:fillRef>
          <a:effectRef idx="2">
            <a:schemeClr val="accent1"/>
          </a:effectRef>
          <a:fontRef idx="minor">
            <a:schemeClr val="tx1"/>
          </a:fontRef>
        </p:style>
        <p:txBody>
          <a:bodyPr rtlCol="1" anchor="ctr"/>
          <a:lstStyle/>
          <a:p>
            <a:pPr algn="ctr"/>
            <a:endParaRPr lang="ar-EG"/>
          </a:p>
        </p:txBody>
      </p:sp>
      <p:sp>
        <p:nvSpPr>
          <p:cNvPr id="10" name="مربع نص 9">
            <a:extLst>
              <a:ext uri="{FF2B5EF4-FFF2-40B4-BE49-F238E27FC236}">
                <a16:creationId xmlns:a16="http://schemas.microsoft.com/office/drawing/2014/main" id="{065016AE-5C7A-1006-DFB6-8A79B2E4E2D7}"/>
              </a:ext>
            </a:extLst>
          </p:cNvPr>
          <p:cNvSpPr txBox="1"/>
          <p:nvPr/>
        </p:nvSpPr>
        <p:spPr>
          <a:xfrm>
            <a:off x="818888" y="3056178"/>
            <a:ext cx="4334934" cy="646331"/>
          </a:xfrm>
          <a:prstGeom prst="rect">
            <a:avLst/>
          </a:prstGeom>
          <a:noFill/>
        </p:spPr>
        <p:txBody>
          <a:bodyPr wrap="square" rtlCol="1">
            <a:spAutoFit/>
          </a:bodyPr>
          <a:lstStyle/>
          <a:p>
            <a:pPr algn="ctr"/>
            <a:r>
              <a:rPr lang="en-US" sz="3600" spc="600" dirty="0">
                <a:ln>
                  <a:solidFill>
                    <a:schemeClr val="tx2">
                      <a:lumMod val="50000"/>
                      <a:lumOff val="50000"/>
                    </a:schemeClr>
                  </a:solidFill>
                </a:ln>
                <a:solidFill>
                  <a:schemeClr val="bg2"/>
                </a:solidFill>
                <a:latin typeface="Amasis MT Pro Black" panose="02040A04050005020304" pitchFamily="18" charset="0"/>
              </a:rPr>
              <a:t>AGENDA</a:t>
            </a:r>
            <a:endParaRPr lang="ar-EG" sz="3600" spc="600" dirty="0">
              <a:ln>
                <a:solidFill>
                  <a:schemeClr val="tx2">
                    <a:lumMod val="50000"/>
                    <a:lumOff val="50000"/>
                  </a:schemeClr>
                </a:solidFill>
              </a:ln>
              <a:solidFill>
                <a:schemeClr val="bg2"/>
              </a:solidFill>
              <a:latin typeface="Amasis MT Pro Black" panose="02040A04050005020304" pitchFamily="18" charset="0"/>
            </a:endParaRPr>
          </a:p>
        </p:txBody>
      </p:sp>
      <p:sp>
        <p:nvSpPr>
          <p:cNvPr id="12" name="مربع نص 11">
            <a:extLst>
              <a:ext uri="{FF2B5EF4-FFF2-40B4-BE49-F238E27FC236}">
                <a16:creationId xmlns:a16="http://schemas.microsoft.com/office/drawing/2014/main" id="{0A2F247E-BD4B-A1EE-715C-58C84B852AC5}"/>
              </a:ext>
            </a:extLst>
          </p:cNvPr>
          <p:cNvSpPr txBox="1"/>
          <p:nvPr/>
        </p:nvSpPr>
        <p:spPr>
          <a:xfrm>
            <a:off x="7098768" y="359445"/>
            <a:ext cx="3395133" cy="461665"/>
          </a:xfrm>
          <a:prstGeom prst="rect">
            <a:avLst/>
          </a:prstGeom>
          <a:noFill/>
        </p:spPr>
        <p:txBody>
          <a:bodyPr wrap="square" rtlCol="1">
            <a:spAutoFit/>
          </a:bodyPr>
          <a:lstStyle/>
          <a:p>
            <a:pPr algn="ctr"/>
            <a:r>
              <a:rPr lang="en-US" sz="2400" b="1" spc="300" dirty="0">
                <a:solidFill>
                  <a:schemeClr val="tx1">
                    <a:lumMod val="75000"/>
                    <a:lumOff val="25000"/>
                  </a:schemeClr>
                </a:solidFill>
                <a:latin typeface="Andalus" panose="02020603050405020304" pitchFamily="18" charset="-78"/>
                <a:cs typeface="Andalus" panose="02020603050405020304" pitchFamily="18" charset="-78"/>
              </a:rPr>
              <a:t>Introduction</a:t>
            </a:r>
          </a:p>
        </p:txBody>
      </p:sp>
      <p:sp>
        <p:nvSpPr>
          <p:cNvPr id="13" name="مربع نص 12">
            <a:extLst>
              <a:ext uri="{FF2B5EF4-FFF2-40B4-BE49-F238E27FC236}">
                <a16:creationId xmlns:a16="http://schemas.microsoft.com/office/drawing/2014/main" id="{54E1C0F9-2734-249E-E770-E7637A31200F}"/>
              </a:ext>
            </a:extLst>
          </p:cNvPr>
          <p:cNvSpPr txBox="1"/>
          <p:nvPr/>
        </p:nvSpPr>
        <p:spPr>
          <a:xfrm>
            <a:off x="8172714" y="1542930"/>
            <a:ext cx="3395133"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Datasets</a:t>
            </a:r>
          </a:p>
        </p:txBody>
      </p:sp>
      <p:sp>
        <p:nvSpPr>
          <p:cNvPr id="14" name="مربع نص 13">
            <a:extLst>
              <a:ext uri="{FF2B5EF4-FFF2-40B4-BE49-F238E27FC236}">
                <a16:creationId xmlns:a16="http://schemas.microsoft.com/office/drawing/2014/main" id="{979DBBC4-75CA-643B-DBA9-00EC5CE4CFC5}"/>
              </a:ext>
            </a:extLst>
          </p:cNvPr>
          <p:cNvSpPr txBox="1"/>
          <p:nvPr/>
        </p:nvSpPr>
        <p:spPr>
          <a:xfrm>
            <a:off x="8938154" y="3169802"/>
            <a:ext cx="3395133"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AL Strategies  </a:t>
            </a:r>
          </a:p>
        </p:txBody>
      </p:sp>
      <p:sp>
        <p:nvSpPr>
          <p:cNvPr id="15" name="مربع نص 14">
            <a:extLst>
              <a:ext uri="{FF2B5EF4-FFF2-40B4-BE49-F238E27FC236}">
                <a16:creationId xmlns:a16="http://schemas.microsoft.com/office/drawing/2014/main" id="{E9D012D5-DDC6-B721-294A-87440B2D4516}"/>
              </a:ext>
            </a:extLst>
          </p:cNvPr>
          <p:cNvSpPr txBox="1"/>
          <p:nvPr/>
        </p:nvSpPr>
        <p:spPr>
          <a:xfrm>
            <a:off x="8596840" y="4968506"/>
            <a:ext cx="2112432"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Models</a:t>
            </a:r>
          </a:p>
        </p:txBody>
      </p:sp>
      <p:sp>
        <p:nvSpPr>
          <p:cNvPr id="16" name="مربع نص 15">
            <a:extLst>
              <a:ext uri="{FF2B5EF4-FFF2-40B4-BE49-F238E27FC236}">
                <a16:creationId xmlns:a16="http://schemas.microsoft.com/office/drawing/2014/main" id="{92A5617B-003A-342F-C883-D1BE7A67559A}"/>
              </a:ext>
            </a:extLst>
          </p:cNvPr>
          <p:cNvSpPr txBox="1"/>
          <p:nvPr/>
        </p:nvSpPr>
        <p:spPr>
          <a:xfrm>
            <a:off x="7408068" y="6025010"/>
            <a:ext cx="2431520" cy="461665"/>
          </a:xfrm>
          <a:prstGeom prst="rect">
            <a:avLst/>
          </a:prstGeom>
          <a:noFill/>
        </p:spPr>
        <p:txBody>
          <a:bodyPr wrap="square" rtlCol="1">
            <a:spAutoFit/>
          </a:bodyPr>
          <a:lstStyle/>
          <a:p>
            <a:pPr algn="ctr"/>
            <a:r>
              <a:rPr lang="en-US" sz="2400" b="1" spc="300" dirty="0">
                <a:ln>
                  <a:solidFill>
                    <a:schemeClr val="tx2">
                      <a:lumMod val="10000"/>
                      <a:lumOff val="90000"/>
                    </a:schemeClr>
                  </a:solidFill>
                </a:ln>
                <a:solidFill>
                  <a:schemeClr val="bg2"/>
                </a:solidFill>
                <a:latin typeface="Andalus" panose="02020603050405020304" pitchFamily="18" charset="-78"/>
                <a:cs typeface="Andalus" panose="02020603050405020304" pitchFamily="18" charset="-78"/>
              </a:rPr>
              <a:t>Evaluation</a:t>
            </a:r>
          </a:p>
        </p:txBody>
      </p:sp>
      <p:grpSp>
        <p:nvGrpSpPr>
          <p:cNvPr id="22" name="مجموعة 21">
            <a:extLst>
              <a:ext uri="{FF2B5EF4-FFF2-40B4-BE49-F238E27FC236}">
                <a16:creationId xmlns:a16="http://schemas.microsoft.com/office/drawing/2014/main" id="{6E808B66-19B7-4724-9D07-0F87E315C185}"/>
              </a:ext>
            </a:extLst>
          </p:cNvPr>
          <p:cNvGrpSpPr/>
          <p:nvPr/>
        </p:nvGrpSpPr>
        <p:grpSpPr>
          <a:xfrm>
            <a:off x="6690253" y="196898"/>
            <a:ext cx="965200" cy="990600"/>
            <a:chOff x="7147453" y="82598"/>
            <a:chExt cx="965200" cy="990600"/>
          </a:xfrm>
        </p:grpSpPr>
        <p:sp>
          <p:nvSpPr>
            <p:cNvPr id="6" name="شكل بيضاوي 5">
              <a:extLst>
                <a:ext uri="{FF2B5EF4-FFF2-40B4-BE49-F238E27FC236}">
                  <a16:creationId xmlns:a16="http://schemas.microsoft.com/office/drawing/2014/main" id="{FD03AE49-FB21-4F28-AF48-A94E1D9DB6F6}"/>
                </a:ext>
              </a:extLst>
            </p:cNvPr>
            <p:cNvSpPr/>
            <p:nvPr/>
          </p:nvSpPr>
          <p:spPr>
            <a:xfrm>
              <a:off x="7147453" y="82598"/>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18" name="صورة 17" descr="صورة تحتوي على أسود, الظلام&#10;&#10;تم إنشاء الوصف تلقائياً">
              <a:extLst>
                <a:ext uri="{FF2B5EF4-FFF2-40B4-BE49-F238E27FC236}">
                  <a16:creationId xmlns:a16="http://schemas.microsoft.com/office/drawing/2014/main" id="{6460FF23-17AC-37F8-6087-B2105071F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007" y="205913"/>
              <a:ext cx="794091" cy="794091"/>
            </a:xfrm>
            <a:prstGeom prst="rect">
              <a:avLst/>
            </a:prstGeom>
          </p:spPr>
        </p:pic>
      </p:grpSp>
      <p:grpSp>
        <p:nvGrpSpPr>
          <p:cNvPr id="23" name="مجموعة 22">
            <a:extLst>
              <a:ext uri="{FF2B5EF4-FFF2-40B4-BE49-F238E27FC236}">
                <a16:creationId xmlns:a16="http://schemas.microsoft.com/office/drawing/2014/main" id="{E9909E4F-CA5B-F376-36AF-D55E720F7F63}"/>
              </a:ext>
            </a:extLst>
          </p:cNvPr>
          <p:cNvGrpSpPr/>
          <p:nvPr/>
        </p:nvGrpSpPr>
        <p:grpSpPr>
          <a:xfrm>
            <a:off x="8114240" y="1301830"/>
            <a:ext cx="997174" cy="990600"/>
            <a:chOff x="8571440" y="1187530"/>
            <a:chExt cx="997174" cy="990600"/>
          </a:xfrm>
        </p:grpSpPr>
        <p:sp>
          <p:nvSpPr>
            <p:cNvPr id="7" name="شكل بيضاوي 6">
              <a:extLst>
                <a:ext uri="{FF2B5EF4-FFF2-40B4-BE49-F238E27FC236}">
                  <a16:creationId xmlns:a16="http://schemas.microsoft.com/office/drawing/2014/main" id="{6B7943AC-3E8E-CF96-0F16-10BA79071ABA}"/>
                </a:ext>
              </a:extLst>
            </p:cNvPr>
            <p:cNvSpPr/>
            <p:nvPr/>
          </p:nvSpPr>
          <p:spPr>
            <a:xfrm>
              <a:off x="8571440" y="1187530"/>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20" name="صورة 19" descr="صورة تحتوي على أسود, الظلام&#10;&#10;تم إنشاء الوصف تلقائياً">
              <a:extLst>
                <a:ext uri="{FF2B5EF4-FFF2-40B4-BE49-F238E27FC236}">
                  <a16:creationId xmlns:a16="http://schemas.microsoft.com/office/drawing/2014/main" id="{BAF0394A-8390-4865-28B8-C1D505FB5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2811" y="1217613"/>
              <a:ext cx="955803" cy="955803"/>
            </a:xfrm>
            <a:prstGeom prst="rect">
              <a:avLst/>
            </a:prstGeom>
          </p:spPr>
        </p:pic>
      </p:grpSp>
      <p:grpSp>
        <p:nvGrpSpPr>
          <p:cNvPr id="28" name="مجموعة 27">
            <a:extLst>
              <a:ext uri="{FF2B5EF4-FFF2-40B4-BE49-F238E27FC236}">
                <a16:creationId xmlns:a16="http://schemas.microsoft.com/office/drawing/2014/main" id="{D1B5B3D6-C4DD-0201-ED40-4ABF84E60C03}"/>
              </a:ext>
            </a:extLst>
          </p:cNvPr>
          <p:cNvGrpSpPr/>
          <p:nvPr/>
        </p:nvGrpSpPr>
        <p:grpSpPr>
          <a:xfrm>
            <a:off x="8455554" y="2905335"/>
            <a:ext cx="965200" cy="990600"/>
            <a:chOff x="8912754" y="2791035"/>
            <a:chExt cx="965200" cy="990600"/>
          </a:xfrm>
        </p:grpSpPr>
        <p:sp>
          <p:nvSpPr>
            <p:cNvPr id="8" name="شكل بيضاوي 7">
              <a:extLst>
                <a:ext uri="{FF2B5EF4-FFF2-40B4-BE49-F238E27FC236}">
                  <a16:creationId xmlns:a16="http://schemas.microsoft.com/office/drawing/2014/main" id="{F14F5697-5248-326D-3578-946F288CAEB3}"/>
                </a:ext>
              </a:extLst>
            </p:cNvPr>
            <p:cNvSpPr/>
            <p:nvPr/>
          </p:nvSpPr>
          <p:spPr>
            <a:xfrm>
              <a:off x="8912754" y="2791035"/>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25" name="صورة 24" descr="صورة تحتوي على أسود, الظلام&#10;&#10;تم إنشاء الوصف تلقائياً">
              <a:extLst>
                <a:ext uri="{FF2B5EF4-FFF2-40B4-BE49-F238E27FC236}">
                  <a16:creationId xmlns:a16="http://schemas.microsoft.com/office/drawing/2014/main" id="{525AE751-243F-C344-B378-85B7E891D9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1051" y="2866314"/>
              <a:ext cx="793445" cy="793445"/>
            </a:xfrm>
            <a:prstGeom prst="rect">
              <a:avLst/>
            </a:prstGeom>
          </p:spPr>
        </p:pic>
      </p:grpSp>
      <p:grpSp>
        <p:nvGrpSpPr>
          <p:cNvPr id="33" name="مجموعة 32">
            <a:extLst>
              <a:ext uri="{FF2B5EF4-FFF2-40B4-BE49-F238E27FC236}">
                <a16:creationId xmlns:a16="http://schemas.microsoft.com/office/drawing/2014/main" id="{0C72E3D5-6A87-4853-B3DE-C87121E53685}"/>
              </a:ext>
            </a:extLst>
          </p:cNvPr>
          <p:cNvGrpSpPr/>
          <p:nvPr/>
        </p:nvGrpSpPr>
        <p:grpSpPr>
          <a:xfrm>
            <a:off x="7972954" y="4607487"/>
            <a:ext cx="965200" cy="990600"/>
            <a:chOff x="8430154" y="4493187"/>
            <a:chExt cx="965200" cy="990600"/>
          </a:xfrm>
        </p:grpSpPr>
        <p:sp>
          <p:nvSpPr>
            <p:cNvPr id="9" name="شكل بيضاوي 8">
              <a:extLst>
                <a:ext uri="{FF2B5EF4-FFF2-40B4-BE49-F238E27FC236}">
                  <a16:creationId xmlns:a16="http://schemas.microsoft.com/office/drawing/2014/main" id="{4610A316-3965-7701-D6C1-E83D6D565504}"/>
                </a:ext>
              </a:extLst>
            </p:cNvPr>
            <p:cNvSpPr/>
            <p:nvPr/>
          </p:nvSpPr>
          <p:spPr>
            <a:xfrm>
              <a:off x="8430154" y="4493187"/>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30" name="صورة 29" descr="صورة تحتوي على أسود, الظلام&#10;&#10;تم إنشاء الوصف تلقائياً">
              <a:extLst>
                <a:ext uri="{FF2B5EF4-FFF2-40B4-BE49-F238E27FC236}">
                  <a16:creationId xmlns:a16="http://schemas.microsoft.com/office/drawing/2014/main" id="{4724B5D0-9CFA-FCB1-79D4-57F0EBFB56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8778" y="4566708"/>
              <a:ext cx="847951" cy="847951"/>
            </a:xfrm>
            <a:prstGeom prst="rect">
              <a:avLst/>
            </a:prstGeom>
          </p:spPr>
        </p:pic>
      </p:grpSp>
      <p:grpSp>
        <p:nvGrpSpPr>
          <p:cNvPr id="34" name="مجموعة 33">
            <a:extLst>
              <a:ext uri="{FF2B5EF4-FFF2-40B4-BE49-F238E27FC236}">
                <a16:creationId xmlns:a16="http://schemas.microsoft.com/office/drawing/2014/main" id="{2272C572-09D3-E799-7813-DA8996577A58}"/>
              </a:ext>
            </a:extLst>
          </p:cNvPr>
          <p:cNvGrpSpPr/>
          <p:nvPr/>
        </p:nvGrpSpPr>
        <p:grpSpPr>
          <a:xfrm>
            <a:off x="6690253" y="5598087"/>
            <a:ext cx="965200" cy="990600"/>
            <a:chOff x="6690253" y="5598087"/>
            <a:chExt cx="965200" cy="990600"/>
          </a:xfrm>
        </p:grpSpPr>
        <p:sp>
          <p:nvSpPr>
            <p:cNvPr id="11" name="شكل بيضاوي 10">
              <a:extLst>
                <a:ext uri="{FF2B5EF4-FFF2-40B4-BE49-F238E27FC236}">
                  <a16:creationId xmlns:a16="http://schemas.microsoft.com/office/drawing/2014/main" id="{640F257F-FA4C-C091-4957-1D9C26B2CB6F}"/>
                </a:ext>
              </a:extLst>
            </p:cNvPr>
            <p:cNvSpPr/>
            <p:nvPr/>
          </p:nvSpPr>
          <p:spPr>
            <a:xfrm>
              <a:off x="6690253" y="5598087"/>
              <a:ext cx="965200" cy="9906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pic>
          <p:nvPicPr>
            <p:cNvPr id="32" name="صورة 31" descr="صورة تحتوي على أسود, الظلام&#10;&#10;تم إنشاء الوصف تلقائياً">
              <a:extLst>
                <a:ext uri="{FF2B5EF4-FFF2-40B4-BE49-F238E27FC236}">
                  <a16:creationId xmlns:a16="http://schemas.microsoft.com/office/drawing/2014/main" id="{4FCEF0E3-6875-C3C2-ABAA-756C3285A0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8097" y="5707133"/>
              <a:ext cx="749509" cy="749509"/>
            </a:xfrm>
            <a:prstGeom prst="rect">
              <a:avLst/>
            </a:prstGeom>
          </p:spPr>
        </p:pic>
      </p:grpSp>
      <p:sp>
        <p:nvSpPr>
          <p:cNvPr id="35" name="شكل بيضاوي 34">
            <a:extLst>
              <a:ext uri="{FF2B5EF4-FFF2-40B4-BE49-F238E27FC236}">
                <a16:creationId xmlns:a16="http://schemas.microsoft.com/office/drawing/2014/main" id="{CE2B510C-DC76-E767-584F-3D1FA25A228C}"/>
              </a:ext>
            </a:extLst>
          </p:cNvPr>
          <p:cNvSpPr/>
          <p:nvPr/>
        </p:nvSpPr>
        <p:spPr>
          <a:xfrm>
            <a:off x="7438325" y="958471"/>
            <a:ext cx="259906" cy="240714"/>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66487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5E-6 4.07407E-6 L 0.07917 0.18865 " pathEditMode="relative" rAng="0" ptsTypes="AA">
                                      <p:cBhvr>
                                        <p:cTn id="6" dur="1500" fill="hold"/>
                                        <p:tgtEl>
                                          <p:spTgt spid="35"/>
                                        </p:tgtEl>
                                        <p:attrNameLst>
                                          <p:attrName>ppt_x</p:attrName>
                                          <p:attrName>ppt_y</p:attrName>
                                        </p:attrNameLst>
                                      </p:cBhvr>
                                      <p:rCtr x="3958" y="9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2" name="مربع نص 1">
            <a:extLst>
              <a:ext uri="{FF2B5EF4-FFF2-40B4-BE49-F238E27FC236}">
                <a16:creationId xmlns:a16="http://schemas.microsoft.com/office/drawing/2014/main" id="{CAC077B4-0082-F515-22EB-40FE339D2C3E}"/>
              </a:ext>
            </a:extLst>
          </p:cNvPr>
          <p:cNvSpPr txBox="1"/>
          <p:nvPr/>
        </p:nvSpPr>
        <p:spPr>
          <a:xfrm>
            <a:off x="188646" y="806330"/>
            <a:ext cx="3395133"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Datasets</a:t>
            </a:r>
          </a:p>
        </p:txBody>
      </p:sp>
      <p:sp>
        <p:nvSpPr>
          <p:cNvPr id="9" name="مربع نص 8">
            <a:extLst>
              <a:ext uri="{FF2B5EF4-FFF2-40B4-BE49-F238E27FC236}">
                <a16:creationId xmlns:a16="http://schemas.microsoft.com/office/drawing/2014/main" id="{A949A127-91D4-0AD0-3FCB-F6B6840451DE}"/>
              </a:ext>
            </a:extLst>
          </p:cNvPr>
          <p:cNvSpPr txBox="1"/>
          <p:nvPr/>
        </p:nvSpPr>
        <p:spPr>
          <a:xfrm>
            <a:off x="1549400" y="1828103"/>
            <a:ext cx="4876800" cy="461665"/>
          </a:xfrm>
          <a:prstGeom prst="rect">
            <a:avLst/>
          </a:prstGeom>
          <a:noFill/>
        </p:spPr>
        <p:txBody>
          <a:bodyPr wrap="square">
            <a:spAutoFit/>
          </a:bodyPr>
          <a:lstStyle/>
          <a:p>
            <a:pPr algn="l" rtl="0"/>
            <a:r>
              <a:rPr lang="en-US" sz="2400" dirty="0">
                <a:solidFill>
                  <a:schemeClr val="bg2"/>
                </a:solidFill>
              </a:rPr>
              <a:t>1- Minst Fashion Dataset :</a:t>
            </a:r>
          </a:p>
        </p:txBody>
      </p:sp>
      <p:sp>
        <p:nvSpPr>
          <p:cNvPr id="14" name="مربع نص 13">
            <a:extLst>
              <a:ext uri="{FF2B5EF4-FFF2-40B4-BE49-F238E27FC236}">
                <a16:creationId xmlns:a16="http://schemas.microsoft.com/office/drawing/2014/main" id="{AB236F89-0C26-2FC0-9D64-12A469E579EF}"/>
              </a:ext>
            </a:extLst>
          </p:cNvPr>
          <p:cNvSpPr txBox="1"/>
          <p:nvPr/>
        </p:nvSpPr>
        <p:spPr>
          <a:xfrm>
            <a:off x="1549400" y="2728816"/>
            <a:ext cx="6096000" cy="461665"/>
          </a:xfrm>
          <a:prstGeom prst="rect">
            <a:avLst/>
          </a:prstGeom>
          <a:noFill/>
        </p:spPr>
        <p:txBody>
          <a:bodyPr wrap="square">
            <a:spAutoFit/>
          </a:bodyPr>
          <a:lstStyle/>
          <a:p>
            <a:pPr algn="l" rtl="0"/>
            <a:r>
              <a:rPr lang="en-US" sz="2400" dirty="0">
                <a:solidFill>
                  <a:schemeClr val="bg2"/>
                </a:solidFill>
              </a:rPr>
              <a:t>2- CIFAR-10 Dataset :</a:t>
            </a:r>
            <a:endParaRPr lang="ar-EG" sz="2400" dirty="0">
              <a:solidFill>
                <a:schemeClr val="bg2"/>
              </a:solidFill>
            </a:endParaRPr>
          </a:p>
        </p:txBody>
      </p:sp>
      <p:sp>
        <p:nvSpPr>
          <p:cNvPr id="18" name="مربع نص 17">
            <a:extLst>
              <a:ext uri="{FF2B5EF4-FFF2-40B4-BE49-F238E27FC236}">
                <a16:creationId xmlns:a16="http://schemas.microsoft.com/office/drawing/2014/main" id="{4571C69D-57C1-5FAC-D6CC-AB84F14E3319}"/>
              </a:ext>
            </a:extLst>
          </p:cNvPr>
          <p:cNvSpPr txBox="1"/>
          <p:nvPr/>
        </p:nvSpPr>
        <p:spPr>
          <a:xfrm>
            <a:off x="1549400" y="3629529"/>
            <a:ext cx="6096000" cy="461665"/>
          </a:xfrm>
          <a:prstGeom prst="rect">
            <a:avLst/>
          </a:prstGeom>
          <a:noFill/>
        </p:spPr>
        <p:txBody>
          <a:bodyPr wrap="square">
            <a:spAutoFit/>
          </a:bodyPr>
          <a:lstStyle/>
          <a:p>
            <a:pPr algn="l" rtl="0"/>
            <a:r>
              <a:rPr lang="en-US" sz="2400" dirty="0">
                <a:solidFill>
                  <a:schemeClr val="bg2"/>
                </a:solidFill>
              </a:rPr>
              <a:t>3- Imbalanced Minst Fashion Dataset :</a:t>
            </a:r>
            <a:endParaRPr lang="ar-EG" sz="2400" dirty="0">
              <a:solidFill>
                <a:schemeClr val="bg2"/>
              </a:solidFill>
            </a:endParaRPr>
          </a:p>
        </p:txBody>
      </p:sp>
    </p:spTree>
    <p:extLst>
      <p:ext uri="{BB962C8B-B14F-4D97-AF65-F5344CB8AC3E}">
        <p14:creationId xmlns:p14="http://schemas.microsoft.com/office/powerpoint/2010/main" val="903237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nodeType="after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Effect transition="in" filter="fade">
                                      <p:cBhvr>
                                        <p:cTn id="13" dur="750"/>
                                        <p:tgtEl>
                                          <p:spTgt spid="14">
                                            <p:txEl>
                                              <p:pRg st="0" end="0"/>
                                            </p:txEl>
                                          </p:spTgt>
                                        </p:tgtEl>
                                      </p:cBhvr>
                                    </p:animEffect>
                                    <p:anim calcmode="lin" valueType="num">
                                      <p:cBhvr>
                                        <p:cTn id="14" dur="75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5" dur="75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fade">
                                      <p:cBhvr>
                                        <p:cTn id="19" dur="750"/>
                                        <p:tgtEl>
                                          <p:spTgt spid="18">
                                            <p:txEl>
                                              <p:pRg st="0" end="0"/>
                                            </p:txEl>
                                          </p:spTgt>
                                        </p:tgtEl>
                                      </p:cBhvr>
                                    </p:animEffect>
                                    <p:anim calcmode="lin" valueType="num">
                                      <p:cBhvr>
                                        <p:cTn id="20"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1" dur="75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2" name="مربع نص 1">
            <a:extLst>
              <a:ext uri="{FF2B5EF4-FFF2-40B4-BE49-F238E27FC236}">
                <a16:creationId xmlns:a16="http://schemas.microsoft.com/office/drawing/2014/main" id="{CAC077B4-0082-F515-22EB-40FE339D2C3E}"/>
              </a:ext>
            </a:extLst>
          </p:cNvPr>
          <p:cNvSpPr txBox="1"/>
          <p:nvPr/>
        </p:nvSpPr>
        <p:spPr>
          <a:xfrm>
            <a:off x="188646" y="806330"/>
            <a:ext cx="3395133"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Datasets</a:t>
            </a:r>
          </a:p>
        </p:txBody>
      </p:sp>
      <p:sp>
        <p:nvSpPr>
          <p:cNvPr id="9" name="مربع نص 8">
            <a:extLst>
              <a:ext uri="{FF2B5EF4-FFF2-40B4-BE49-F238E27FC236}">
                <a16:creationId xmlns:a16="http://schemas.microsoft.com/office/drawing/2014/main" id="{A949A127-91D4-0AD0-3FCB-F6B6840451DE}"/>
              </a:ext>
            </a:extLst>
          </p:cNvPr>
          <p:cNvSpPr txBox="1"/>
          <p:nvPr/>
        </p:nvSpPr>
        <p:spPr>
          <a:xfrm>
            <a:off x="1443523" y="1749535"/>
            <a:ext cx="4876800" cy="461665"/>
          </a:xfrm>
          <a:prstGeom prst="rect">
            <a:avLst/>
          </a:prstGeom>
          <a:noFill/>
        </p:spPr>
        <p:txBody>
          <a:bodyPr wrap="square">
            <a:spAutoFit/>
          </a:bodyPr>
          <a:lstStyle/>
          <a:p>
            <a:pPr algn="l" rtl="0"/>
            <a:r>
              <a:rPr lang="en-US" sz="2400" dirty="0">
                <a:solidFill>
                  <a:schemeClr val="bg2"/>
                </a:solidFill>
              </a:rPr>
              <a:t>1- Minst Fashion Dataset :</a:t>
            </a:r>
          </a:p>
        </p:txBody>
      </p:sp>
      <p:sp>
        <p:nvSpPr>
          <p:cNvPr id="14" name="مربع نص 13">
            <a:extLst>
              <a:ext uri="{FF2B5EF4-FFF2-40B4-BE49-F238E27FC236}">
                <a16:creationId xmlns:a16="http://schemas.microsoft.com/office/drawing/2014/main" id="{AB236F89-0C26-2FC0-9D64-12A469E579EF}"/>
              </a:ext>
            </a:extLst>
          </p:cNvPr>
          <p:cNvSpPr txBox="1"/>
          <p:nvPr/>
        </p:nvSpPr>
        <p:spPr>
          <a:xfrm>
            <a:off x="1443523" y="4448390"/>
            <a:ext cx="6096000" cy="400110"/>
          </a:xfrm>
          <a:prstGeom prst="rect">
            <a:avLst/>
          </a:prstGeom>
          <a:noFill/>
        </p:spPr>
        <p:txBody>
          <a:bodyPr wrap="square">
            <a:spAutoFit/>
          </a:bodyPr>
          <a:lstStyle/>
          <a:p>
            <a:pPr algn="l" rtl="0"/>
            <a:r>
              <a:rPr lang="en-US" sz="2000" dirty="0">
                <a:solidFill>
                  <a:schemeClr val="bg2"/>
                </a:solidFill>
              </a:rPr>
              <a:t>2- CIFAR-10 Dataset :</a:t>
            </a:r>
            <a:endParaRPr lang="ar-EG" sz="2000" dirty="0">
              <a:solidFill>
                <a:schemeClr val="bg2"/>
              </a:solidFill>
            </a:endParaRPr>
          </a:p>
        </p:txBody>
      </p:sp>
      <p:sp>
        <p:nvSpPr>
          <p:cNvPr id="18" name="مربع نص 17">
            <a:extLst>
              <a:ext uri="{FF2B5EF4-FFF2-40B4-BE49-F238E27FC236}">
                <a16:creationId xmlns:a16="http://schemas.microsoft.com/office/drawing/2014/main" id="{4571C69D-57C1-5FAC-D6CC-AB84F14E3319}"/>
              </a:ext>
            </a:extLst>
          </p:cNvPr>
          <p:cNvSpPr txBox="1"/>
          <p:nvPr/>
        </p:nvSpPr>
        <p:spPr>
          <a:xfrm>
            <a:off x="1443523" y="4817722"/>
            <a:ext cx="6096000" cy="400110"/>
          </a:xfrm>
          <a:prstGeom prst="rect">
            <a:avLst/>
          </a:prstGeom>
          <a:noFill/>
        </p:spPr>
        <p:txBody>
          <a:bodyPr wrap="square">
            <a:spAutoFit/>
          </a:bodyPr>
          <a:lstStyle/>
          <a:p>
            <a:pPr algn="l" rtl="0"/>
            <a:r>
              <a:rPr lang="en-US" sz="2000" dirty="0">
                <a:solidFill>
                  <a:schemeClr val="bg2"/>
                </a:solidFill>
              </a:rPr>
              <a:t>3- Imbalanced Minst Fashion Dataset :</a:t>
            </a:r>
            <a:endParaRPr lang="ar-EG" sz="2000" dirty="0">
              <a:solidFill>
                <a:schemeClr val="bg2"/>
              </a:solidFill>
            </a:endParaRPr>
          </a:p>
        </p:txBody>
      </p:sp>
      <p:pic>
        <p:nvPicPr>
          <p:cNvPr id="20" name="صورة 19" descr="صورة تحتوي على تلبيس, نص, الأزياء, شكل (تصميم أزياء)&#10;&#10;تم إنشاء الوصف تلقائياً">
            <a:extLst>
              <a:ext uri="{FF2B5EF4-FFF2-40B4-BE49-F238E27FC236}">
                <a16:creationId xmlns:a16="http://schemas.microsoft.com/office/drawing/2014/main" id="{DFC84577-1A48-8BF0-06ED-6FB32AC68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011" y="2369028"/>
            <a:ext cx="3448888" cy="1709047"/>
          </a:xfrm>
          <a:prstGeom prst="rect">
            <a:avLst/>
          </a:prstGeom>
        </p:spPr>
      </p:pic>
      <p:sp>
        <p:nvSpPr>
          <p:cNvPr id="7" name="مربع نص 6">
            <a:extLst>
              <a:ext uri="{FF2B5EF4-FFF2-40B4-BE49-F238E27FC236}">
                <a16:creationId xmlns:a16="http://schemas.microsoft.com/office/drawing/2014/main" id="{90B391F1-0FAC-402C-D579-9852533E6605}"/>
              </a:ext>
            </a:extLst>
          </p:cNvPr>
          <p:cNvSpPr txBox="1"/>
          <p:nvPr/>
        </p:nvSpPr>
        <p:spPr>
          <a:xfrm>
            <a:off x="2007865" y="2376006"/>
            <a:ext cx="3930922" cy="1702069"/>
          </a:xfrm>
          <a:prstGeom prst="rect">
            <a:avLst/>
          </a:prstGeom>
          <a:noFill/>
        </p:spPr>
        <p:txBody>
          <a:bodyPr wrap="square">
            <a:spAutoFit/>
          </a:bodyPr>
          <a:lstStyle/>
          <a:p>
            <a:pPr algn="just" rtl="0">
              <a:lnSpc>
                <a:spcPct val="150000"/>
              </a:lnSpc>
            </a:pPr>
            <a:r>
              <a:rPr lang="en-US" dirty="0">
                <a:solidFill>
                  <a:schemeClr val="tx2">
                    <a:lumMod val="25000"/>
                    <a:lumOff val="75000"/>
                  </a:schemeClr>
                </a:solidFill>
                <a:latin typeface="Bahnschrift SemiLight SemiConde" panose="020B0502040204020203" pitchFamily="34" charset="0"/>
              </a:rPr>
              <a:t>Minst Fashion It consists of grayscale images of fashion items, each associated with a corresponding label indicating the type of clothing or accessory depicted.</a:t>
            </a:r>
            <a:endParaRPr lang="ar-EG" dirty="0">
              <a:solidFill>
                <a:schemeClr val="tx2">
                  <a:lumMod val="25000"/>
                  <a:lumOff val="75000"/>
                </a:schemeClr>
              </a:solidFill>
              <a:latin typeface="Bahnschrift SemiLight SemiConde" panose="020B0502040204020203" pitchFamily="34" charset="0"/>
            </a:endParaRPr>
          </a:p>
        </p:txBody>
      </p:sp>
    </p:spTree>
    <p:extLst>
      <p:ext uri="{BB962C8B-B14F-4D97-AF65-F5344CB8AC3E}">
        <p14:creationId xmlns:p14="http://schemas.microsoft.com/office/powerpoint/2010/main" val="1331227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2" name="مربع نص 1">
            <a:extLst>
              <a:ext uri="{FF2B5EF4-FFF2-40B4-BE49-F238E27FC236}">
                <a16:creationId xmlns:a16="http://schemas.microsoft.com/office/drawing/2014/main" id="{CAC077B4-0082-F515-22EB-40FE339D2C3E}"/>
              </a:ext>
            </a:extLst>
          </p:cNvPr>
          <p:cNvSpPr txBox="1"/>
          <p:nvPr/>
        </p:nvSpPr>
        <p:spPr>
          <a:xfrm>
            <a:off x="188646" y="806330"/>
            <a:ext cx="3395133"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Datasets</a:t>
            </a:r>
          </a:p>
        </p:txBody>
      </p:sp>
      <p:sp>
        <p:nvSpPr>
          <p:cNvPr id="9" name="مربع نص 8">
            <a:extLst>
              <a:ext uri="{FF2B5EF4-FFF2-40B4-BE49-F238E27FC236}">
                <a16:creationId xmlns:a16="http://schemas.microsoft.com/office/drawing/2014/main" id="{A949A127-91D4-0AD0-3FCB-F6B6840451DE}"/>
              </a:ext>
            </a:extLst>
          </p:cNvPr>
          <p:cNvSpPr txBox="1"/>
          <p:nvPr/>
        </p:nvSpPr>
        <p:spPr>
          <a:xfrm>
            <a:off x="1549400" y="1475185"/>
            <a:ext cx="4876800" cy="400110"/>
          </a:xfrm>
          <a:prstGeom prst="rect">
            <a:avLst/>
          </a:prstGeom>
          <a:noFill/>
        </p:spPr>
        <p:txBody>
          <a:bodyPr wrap="square">
            <a:spAutoFit/>
          </a:bodyPr>
          <a:lstStyle/>
          <a:p>
            <a:pPr algn="l" rtl="0"/>
            <a:r>
              <a:rPr lang="en-US" sz="2000" dirty="0">
                <a:solidFill>
                  <a:schemeClr val="tx1">
                    <a:lumMod val="50000"/>
                    <a:lumOff val="50000"/>
                  </a:schemeClr>
                </a:solidFill>
              </a:rPr>
              <a:t>1- Minst Fashion Dataset :</a:t>
            </a:r>
          </a:p>
        </p:txBody>
      </p:sp>
      <p:sp>
        <p:nvSpPr>
          <p:cNvPr id="14" name="مربع نص 13">
            <a:extLst>
              <a:ext uri="{FF2B5EF4-FFF2-40B4-BE49-F238E27FC236}">
                <a16:creationId xmlns:a16="http://schemas.microsoft.com/office/drawing/2014/main" id="{AB236F89-0C26-2FC0-9D64-12A469E579EF}"/>
              </a:ext>
            </a:extLst>
          </p:cNvPr>
          <p:cNvSpPr txBox="1"/>
          <p:nvPr/>
        </p:nvSpPr>
        <p:spPr>
          <a:xfrm>
            <a:off x="1549400" y="2247240"/>
            <a:ext cx="6096000" cy="461665"/>
          </a:xfrm>
          <a:prstGeom prst="rect">
            <a:avLst/>
          </a:prstGeom>
          <a:noFill/>
        </p:spPr>
        <p:txBody>
          <a:bodyPr wrap="square">
            <a:spAutoFit/>
          </a:bodyPr>
          <a:lstStyle/>
          <a:p>
            <a:pPr algn="l" rtl="0"/>
            <a:r>
              <a:rPr lang="en-US" sz="2400" dirty="0">
                <a:solidFill>
                  <a:schemeClr val="bg2"/>
                </a:solidFill>
              </a:rPr>
              <a:t>2- CIFAR-10 Dataset :</a:t>
            </a:r>
            <a:endParaRPr lang="ar-EG" sz="2400" dirty="0">
              <a:solidFill>
                <a:schemeClr val="bg2"/>
              </a:solidFill>
            </a:endParaRPr>
          </a:p>
        </p:txBody>
      </p:sp>
      <p:sp>
        <p:nvSpPr>
          <p:cNvPr id="18" name="مربع نص 17">
            <a:extLst>
              <a:ext uri="{FF2B5EF4-FFF2-40B4-BE49-F238E27FC236}">
                <a16:creationId xmlns:a16="http://schemas.microsoft.com/office/drawing/2014/main" id="{4571C69D-57C1-5FAC-D6CC-AB84F14E3319}"/>
              </a:ext>
            </a:extLst>
          </p:cNvPr>
          <p:cNvSpPr txBox="1"/>
          <p:nvPr/>
        </p:nvSpPr>
        <p:spPr>
          <a:xfrm>
            <a:off x="1453148" y="5294700"/>
            <a:ext cx="6096000" cy="400110"/>
          </a:xfrm>
          <a:prstGeom prst="rect">
            <a:avLst/>
          </a:prstGeom>
          <a:noFill/>
        </p:spPr>
        <p:txBody>
          <a:bodyPr wrap="square">
            <a:spAutoFit/>
          </a:bodyPr>
          <a:lstStyle/>
          <a:p>
            <a:pPr algn="l" rtl="0"/>
            <a:r>
              <a:rPr lang="en-US" sz="2000" dirty="0">
                <a:solidFill>
                  <a:schemeClr val="bg2"/>
                </a:solidFill>
              </a:rPr>
              <a:t>3- Imbalanced Minst Fashion Dataset :</a:t>
            </a:r>
            <a:endParaRPr lang="ar-EG" sz="2000" dirty="0">
              <a:solidFill>
                <a:schemeClr val="bg2"/>
              </a:solidFill>
            </a:endParaRPr>
          </a:p>
        </p:txBody>
      </p:sp>
      <p:sp>
        <p:nvSpPr>
          <p:cNvPr id="5" name="مربع نص 4">
            <a:extLst>
              <a:ext uri="{FF2B5EF4-FFF2-40B4-BE49-F238E27FC236}">
                <a16:creationId xmlns:a16="http://schemas.microsoft.com/office/drawing/2014/main" id="{4F54B837-7062-142A-2D9E-4E70EFE66D45}"/>
              </a:ext>
            </a:extLst>
          </p:cNvPr>
          <p:cNvSpPr txBox="1"/>
          <p:nvPr/>
        </p:nvSpPr>
        <p:spPr>
          <a:xfrm>
            <a:off x="1886212" y="3019376"/>
            <a:ext cx="3561687" cy="1702069"/>
          </a:xfrm>
          <a:prstGeom prst="rect">
            <a:avLst/>
          </a:prstGeom>
          <a:noFill/>
        </p:spPr>
        <p:txBody>
          <a:bodyPr wrap="square">
            <a:spAutoFit/>
          </a:bodyPr>
          <a:lstStyle/>
          <a:p>
            <a:pPr algn="just" rtl="0">
              <a:lnSpc>
                <a:spcPct val="150000"/>
              </a:lnSpc>
            </a:pPr>
            <a:r>
              <a:rPr lang="en-US" dirty="0">
                <a:solidFill>
                  <a:schemeClr val="tx2">
                    <a:lumMod val="25000"/>
                    <a:lumOff val="75000"/>
                  </a:schemeClr>
                </a:solidFill>
                <a:latin typeface="Bahnschrift SemiLight SemiConde" panose="020B0502040204020203" pitchFamily="34" charset="0"/>
              </a:rPr>
              <a:t>The CIFAR-10 dataset is a collection of 60,000 32x32 color images in 10 different classes, with 6,000 images per class</a:t>
            </a:r>
            <a:endParaRPr lang="ar-EG" dirty="0">
              <a:solidFill>
                <a:schemeClr val="tx2">
                  <a:lumMod val="25000"/>
                  <a:lumOff val="75000"/>
                </a:schemeClr>
              </a:solidFill>
              <a:latin typeface="Bahnschrift SemiLight SemiConde" panose="020B0502040204020203" pitchFamily="34" charset="0"/>
            </a:endParaRPr>
          </a:p>
        </p:txBody>
      </p:sp>
      <p:pic>
        <p:nvPicPr>
          <p:cNvPr id="7" name="صورة 6" descr="صورة تحتوي على لقطة شاشة, كلية&#10;&#10;تم إنشاء الوصف تلقائياً">
            <a:extLst>
              <a:ext uri="{FF2B5EF4-FFF2-40B4-BE49-F238E27FC236}">
                <a16:creationId xmlns:a16="http://schemas.microsoft.com/office/drawing/2014/main" id="{79C1E1FF-D48B-C225-63F0-1E7729CD2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3367" y="2460179"/>
            <a:ext cx="3671561" cy="2834521"/>
          </a:xfrm>
          <a:prstGeom prst="rect">
            <a:avLst/>
          </a:prstGeom>
        </p:spPr>
      </p:pic>
    </p:spTree>
    <p:extLst>
      <p:ext uri="{BB962C8B-B14F-4D97-AF65-F5344CB8AC3E}">
        <p14:creationId xmlns:p14="http://schemas.microsoft.com/office/powerpoint/2010/main" val="200357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descr="صورة تحتوي على أزرق, غشاوة, أزرق كهربائي, لقطة شاشة&#10;&#10;تم إنشاء الوصف تلقائياً">
            <a:extLst>
              <a:ext uri="{FF2B5EF4-FFF2-40B4-BE49-F238E27FC236}">
                <a16:creationId xmlns:a16="http://schemas.microsoft.com/office/drawing/2014/main" id="{E0B4EF65-4865-D035-F44C-7033F25A5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pic>
      <p:sp>
        <p:nvSpPr>
          <p:cNvPr id="2" name="مربع نص 1">
            <a:extLst>
              <a:ext uri="{FF2B5EF4-FFF2-40B4-BE49-F238E27FC236}">
                <a16:creationId xmlns:a16="http://schemas.microsoft.com/office/drawing/2014/main" id="{CAC077B4-0082-F515-22EB-40FE339D2C3E}"/>
              </a:ext>
            </a:extLst>
          </p:cNvPr>
          <p:cNvSpPr txBox="1"/>
          <p:nvPr/>
        </p:nvSpPr>
        <p:spPr>
          <a:xfrm>
            <a:off x="188646" y="806330"/>
            <a:ext cx="3395133" cy="523220"/>
          </a:xfrm>
          <a:prstGeom prst="rect">
            <a:avLst/>
          </a:prstGeom>
          <a:noFill/>
        </p:spPr>
        <p:txBody>
          <a:bodyPr wrap="square" rtlCol="1">
            <a:spAutoFit/>
          </a:bodyPr>
          <a:lstStyle/>
          <a:p>
            <a:pPr algn="ctr"/>
            <a:r>
              <a:rPr lang="en-US" sz="2800" spc="600" dirty="0">
                <a:ln>
                  <a:solidFill>
                    <a:schemeClr val="tx2">
                      <a:lumMod val="50000"/>
                      <a:lumOff val="50000"/>
                    </a:schemeClr>
                  </a:solidFill>
                </a:ln>
                <a:solidFill>
                  <a:schemeClr val="bg2"/>
                </a:solidFill>
                <a:latin typeface="Amasis MT Pro Black" panose="02040A04050005020304" pitchFamily="18" charset="0"/>
              </a:rPr>
              <a:t>Datasets</a:t>
            </a:r>
          </a:p>
        </p:txBody>
      </p:sp>
      <p:sp>
        <p:nvSpPr>
          <p:cNvPr id="9" name="مربع نص 8">
            <a:extLst>
              <a:ext uri="{FF2B5EF4-FFF2-40B4-BE49-F238E27FC236}">
                <a16:creationId xmlns:a16="http://schemas.microsoft.com/office/drawing/2014/main" id="{A949A127-91D4-0AD0-3FCB-F6B6840451DE}"/>
              </a:ext>
            </a:extLst>
          </p:cNvPr>
          <p:cNvSpPr txBox="1"/>
          <p:nvPr/>
        </p:nvSpPr>
        <p:spPr>
          <a:xfrm>
            <a:off x="1549400" y="1475185"/>
            <a:ext cx="4876800" cy="400110"/>
          </a:xfrm>
          <a:prstGeom prst="rect">
            <a:avLst/>
          </a:prstGeom>
          <a:noFill/>
        </p:spPr>
        <p:txBody>
          <a:bodyPr wrap="square">
            <a:spAutoFit/>
          </a:bodyPr>
          <a:lstStyle/>
          <a:p>
            <a:pPr algn="l" rtl="0"/>
            <a:r>
              <a:rPr lang="en-US" sz="2000" dirty="0">
                <a:solidFill>
                  <a:schemeClr val="tx1">
                    <a:lumMod val="50000"/>
                    <a:lumOff val="50000"/>
                  </a:schemeClr>
                </a:solidFill>
              </a:rPr>
              <a:t>1- Minst Fashion Dataset :</a:t>
            </a:r>
          </a:p>
        </p:txBody>
      </p:sp>
      <p:sp>
        <p:nvSpPr>
          <p:cNvPr id="14" name="مربع نص 13">
            <a:extLst>
              <a:ext uri="{FF2B5EF4-FFF2-40B4-BE49-F238E27FC236}">
                <a16:creationId xmlns:a16="http://schemas.microsoft.com/office/drawing/2014/main" id="{AB236F89-0C26-2FC0-9D64-12A469E579EF}"/>
              </a:ext>
            </a:extLst>
          </p:cNvPr>
          <p:cNvSpPr txBox="1"/>
          <p:nvPr/>
        </p:nvSpPr>
        <p:spPr>
          <a:xfrm>
            <a:off x="1549400" y="1990152"/>
            <a:ext cx="6096000" cy="400110"/>
          </a:xfrm>
          <a:prstGeom prst="rect">
            <a:avLst/>
          </a:prstGeom>
          <a:noFill/>
        </p:spPr>
        <p:txBody>
          <a:bodyPr wrap="square">
            <a:spAutoFit/>
          </a:bodyPr>
          <a:lstStyle/>
          <a:p>
            <a:pPr algn="l" rtl="0"/>
            <a:r>
              <a:rPr lang="en-US" sz="2000" dirty="0">
                <a:solidFill>
                  <a:schemeClr val="tx1">
                    <a:lumMod val="50000"/>
                    <a:lumOff val="50000"/>
                  </a:schemeClr>
                </a:solidFill>
              </a:rPr>
              <a:t>2- CIFAR-10 Dataset :</a:t>
            </a:r>
            <a:endParaRPr lang="ar-EG" sz="2000" dirty="0">
              <a:solidFill>
                <a:schemeClr val="tx1">
                  <a:lumMod val="50000"/>
                  <a:lumOff val="50000"/>
                </a:schemeClr>
              </a:solidFill>
            </a:endParaRPr>
          </a:p>
        </p:txBody>
      </p:sp>
      <p:sp>
        <p:nvSpPr>
          <p:cNvPr id="18" name="مربع نص 17">
            <a:extLst>
              <a:ext uri="{FF2B5EF4-FFF2-40B4-BE49-F238E27FC236}">
                <a16:creationId xmlns:a16="http://schemas.microsoft.com/office/drawing/2014/main" id="{4571C69D-57C1-5FAC-D6CC-AB84F14E3319}"/>
              </a:ext>
            </a:extLst>
          </p:cNvPr>
          <p:cNvSpPr txBox="1"/>
          <p:nvPr/>
        </p:nvSpPr>
        <p:spPr>
          <a:xfrm>
            <a:off x="1549400" y="2505119"/>
            <a:ext cx="6096000" cy="461665"/>
          </a:xfrm>
          <a:prstGeom prst="rect">
            <a:avLst/>
          </a:prstGeom>
          <a:noFill/>
        </p:spPr>
        <p:txBody>
          <a:bodyPr wrap="square">
            <a:spAutoFit/>
          </a:bodyPr>
          <a:lstStyle/>
          <a:p>
            <a:pPr algn="l" rtl="0"/>
            <a:r>
              <a:rPr lang="en-US" sz="2400" dirty="0">
                <a:solidFill>
                  <a:schemeClr val="bg2"/>
                </a:solidFill>
              </a:rPr>
              <a:t>3- Imbalanced Minst Fashion Dataset :</a:t>
            </a:r>
            <a:endParaRPr lang="ar-EG" sz="2400" dirty="0">
              <a:solidFill>
                <a:schemeClr val="bg2"/>
              </a:solidFill>
            </a:endParaRPr>
          </a:p>
        </p:txBody>
      </p:sp>
      <p:sp>
        <p:nvSpPr>
          <p:cNvPr id="8" name="مربع نص 7">
            <a:extLst>
              <a:ext uri="{FF2B5EF4-FFF2-40B4-BE49-F238E27FC236}">
                <a16:creationId xmlns:a16="http://schemas.microsoft.com/office/drawing/2014/main" id="{F6292537-B94D-2510-B673-76058C03CA3C}"/>
              </a:ext>
            </a:extLst>
          </p:cNvPr>
          <p:cNvSpPr txBox="1"/>
          <p:nvPr/>
        </p:nvSpPr>
        <p:spPr>
          <a:xfrm>
            <a:off x="2063267" y="3288526"/>
            <a:ext cx="3849066" cy="1702069"/>
          </a:xfrm>
          <a:prstGeom prst="rect">
            <a:avLst/>
          </a:prstGeom>
          <a:noFill/>
        </p:spPr>
        <p:txBody>
          <a:bodyPr wrap="square">
            <a:spAutoFit/>
          </a:bodyPr>
          <a:lstStyle/>
          <a:p>
            <a:pPr algn="just" rtl="0">
              <a:lnSpc>
                <a:spcPct val="150000"/>
              </a:lnSpc>
            </a:pPr>
            <a:r>
              <a:rPr lang="ar-EG" dirty="0">
                <a:solidFill>
                  <a:schemeClr val="tx2">
                    <a:lumMod val="25000"/>
                    <a:lumOff val="75000"/>
                  </a:schemeClr>
                </a:solidFill>
                <a:latin typeface="Bahnschrift SemiLight SemiConde" panose="020B0502040204020203" pitchFamily="34" charset="0"/>
              </a:rPr>
              <a:t>The same </a:t>
            </a:r>
            <a:r>
              <a:rPr lang="en-US" dirty="0">
                <a:solidFill>
                  <a:schemeClr val="tx2">
                    <a:lumMod val="25000"/>
                    <a:lumOff val="75000"/>
                  </a:schemeClr>
                </a:solidFill>
                <a:latin typeface="Bahnschrift SemiLight SemiConde" panose="020B0502040204020203" pitchFamily="34" charset="0"/>
              </a:rPr>
              <a:t>Minst Fashion Dataset</a:t>
            </a:r>
            <a:r>
              <a:rPr lang="ar-EG" dirty="0">
                <a:solidFill>
                  <a:schemeClr val="tx2">
                    <a:lumMod val="25000"/>
                    <a:lumOff val="75000"/>
                  </a:schemeClr>
                </a:solidFill>
                <a:latin typeface="Bahnschrift SemiLight SemiConde" panose="020B0502040204020203" pitchFamily="34" charset="0"/>
              </a:rPr>
              <a:t> database, but it has unbalanced categories to measure how different strategies deal with this problem</a:t>
            </a:r>
          </a:p>
        </p:txBody>
      </p:sp>
      <p:pic>
        <p:nvPicPr>
          <p:cNvPr id="6" name="صورة 5" descr="صورة تحتوي على نص, لقطة شاشة, تخطيط, خط&#10;&#10;تم إنشاء الوصف تلقائياً">
            <a:extLst>
              <a:ext uri="{FF2B5EF4-FFF2-40B4-BE49-F238E27FC236}">
                <a16:creationId xmlns:a16="http://schemas.microsoft.com/office/drawing/2014/main" id="{4C89903E-CE35-B2F4-CBE9-EFE719E006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200" y="3288526"/>
            <a:ext cx="4514850" cy="2878372"/>
          </a:xfrm>
          <a:prstGeom prst="rect">
            <a:avLst/>
          </a:prstGeom>
        </p:spPr>
      </p:pic>
    </p:spTree>
    <p:extLst>
      <p:ext uri="{BB962C8B-B14F-4D97-AF65-F5344CB8AC3E}">
        <p14:creationId xmlns:p14="http://schemas.microsoft.com/office/powerpoint/2010/main" val="74334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797</TotalTime>
  <Words>943</Words>
  <Application>Microsoft Office PowerPoint</Application>
  <PresentationFormat>Widescreen</PresentationFormat>
  <Paragraphs>243</Paragraphs>
  <Slides>32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Algerian</vt:lpstr>
      <vt:lpstr>Amasis MT Pro Black</vt:lpstr>
      <vt:lpstr>Andalus</vt:lpstr>
      <vt:lpstr>Aptos</vt:lpstr>
      <vt:lpstr>Aptos Display</vt:lpstr>
      <vt:lpstr>Arial</vt:lpstr>
      <vt:lpstr>Bahnschrift SemiLight SemiConde</vt:lpstr>
      <vt:lpstr>Book Antiqua</vt:lpstr>
      <vt:lpstr>Wingdings</vt:lpstr>
      <vt:lpstr>نسق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mohamed ashraf</dc:creator>
  <cp:lastModifiedBy>omar salah</cp:lastModifiedBy>
  <cp:revision>8</cp:revision>
  <dcterms:created xsi:type="dcterms:W3CDTF">2024-05-01T16:29:35Z</dcterms:created>
  <dcterms:modified xsi:type="dcterms:W3CDTF">2024-05-02T18:16:30Z</dcterms:modified>
</cp:coreProperties>
</file>